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69" r:id="rId3"/>
    <p:sldId id="257" r:id="rId4"/>
    <p:sldId id="258" r:id="rId5"/>
    <p:sldId id="259" r:id="rId6"/>
    <p:sldId id="260" r:id="rId7"/>
    <p:sldId id="273" r:id="rId8"/>
    <p:sldId id="262" r:id="rId9"/>
    <p:sldId id="270" r:id="rId10"/>
    <p:sldId id="271" r:id="rId11"/>
    <p:sldId id="272" r:id="rId12"/>
    <p:sldId id="274" r:id="rId13"/>
    <p:sldId id="284" r:id="rId14"/>
    <p:sldId id="275" r:id="rId15"/>
    <p:sldId id="276" r:id="rId16"/>
    <p:sldId id="277" r:id="rId17"/>
    <p:sldId id="278" r:id="rId18"/>
    <p:sldId id="279" r:id="rId19"/>
    <p:sldId id="261" r:id="rId20"/>
  </p:sldIdLst>
  <p:sldSz cx="12192000" cy="6858000"/>
  <p:notesSz cx="12192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80" autoAdjust="0"/>
    <p:restoredTop sz="94660"/>
  </p:normalViewPr>
  <p:slideViewPr>
    <p:cSldViewPr>
      <p:cViewPr varScale="1">
        <p:scale>
          <a:sx n="85" d="100"/>
          <a:sy n="85" d="100"/>
        </p:scale>
        <p:origin x="662"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E5EC9AC-50D9-49FE-999E-D08495E2D6EE}" type="datetimeFigureOut">
              <a:rPr lang="zh-CN" altLang="en-US" smtClean="0"/>
              <a:t>2023/4/24</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111257D1-C487-4D6D-B608-D09DF72AA082}" type="slidenum">
              <a:rPr lang="zh-CN" altLang="en-US" smtClean="0"/>
              <a:t>‹#›</a:t>
            </a:fld>
            <a:endParaRPr lang="zh-CN" altLang="en-US"/>
          </a:p>
        </p:txBody>
      </p:sp>
    </p:spTree>
    <p:extLst>
      <p:ext uri="{BB962C8B-B14F-4D97-AF65-F5344CB8AC3E}">
        <p14:creationId xmlns:p14="http://schemas.microsoft.com/office/powerpoint/2010/main" val="889514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EC3496-C4DD-4BB6-AA52-09C70BF2869D}" type="slidenum">
              <a:rPr lang="zh-CN" altLang="en-US" smtClean="0"/>
              <a:t>13</a:t>
            </a:fld>
            <a:endParaRPr lang="zh-CN" altLang="en-US"/>
          </a:p>
        </p:txBody>
      </p:sp>
    </p:spTree>
    <p:extLst>
      <p:ext uri="{BB962C8B-B14F-4D97-AF65-F5344CB8AC3E}">
        <p14:creationId xmlns:p14="http://schemas.microsoft.com/office/powerpoint/2010/main" val="4286800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404040"/>
                </a:solidFill>
                <a:latin typeface="Microsoft YaHei UI"/>
                <a:cs typeface="Microsoft YaHei U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404040"/>
                </a:solidFill>
                <a:latin typeface="Microsoft YaHei UI"/>
                <a:cs typeface="Microsoft YaHei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4/24/2023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404040"/>
                </a:solidFill>
                <a:latin typeface="Microsoft YaHei UI"/>
                <a:cs typeface="Microsoft YaHei U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4/24/2023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4/24/2023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46531" y="457200"/>
            <a:ext cx="3703320" cy="94615"/>
          </a:xfrm>
          <a:custGeom>
            <a:avLst/>
            <a:gdLst/>
            <a:ahLst/>
            <a:cxnLst/>
            <a:rect l="l" t="t" r="r" b="b"/>
            <a:pathLst>
              <a:path w="3703320" h="94615">
                <a:moveTo>
                  <a:pt x="3703320" y="0"/>
                </a:moveTo>
                <a:lnTo>
                  <a:pt x="0" y="0"/>
                </a:lnTo>
                <a:lnTo>
                  <a:pt x="0" y="94487"/>
                </a:lnTo>
                <a:lnTo>
                  <a:pt x="3703320" y="94487"/>
                </a:lnTo>
                <a:lnTo>
                  <a:pt x="3703320" y="0"/>
                </a:lnTo>
                <a:close/>
              </a:path>
            </a:pathLst>
          </a:custGeom>
          <a:solidFill>
            <a:srgbClr val="465258"/>
          </a:solidFill>
        </p:spPr>
        <p:txBody>
          <a:bodyPr wrap="square" lIns="0" tIns="0" rIns="0" bIns="0" rtlCol="0"/>
          <a:lstStyle/>
          <a:p>
            <a:endParaRPr/>
          </a:p>
        </p:txBody>
      </p:sp>
      <p:sp>
        <p:nvSpPr>
          <p:cNvPr id="17" name="bg object 17"/>
          <p:cNvSpPr/>
          <p:nvPr/>
        </p:nvSpPr>
        <p:spPr>
          <a:xfrm>
            <a:off x="8042147" y="454151"/>
            <a:ext cx="3703320" cy="97790"/>
          </a:xfrm>
          <a:custGeom>
            <a:avLst/>
            <a:gdLst/>
            <a:ahLst/>
            <a:cxnLst/>
            <a:rect l="l" t="t" r="r" b="b"/>
            <a:pathLst>
              <a:path w="3703320" h="97790">
                <a:moveTo>
                  <a:pt x="3703320" y="0"/>
                </a:moveTo>
                <a:lnTo>
                  <a:pt x="0" y="0"/>
                </a:lnTo>
                <a:lnTo>
                  <a:pt x="0" y="97536"/>
                </a:lnTo>
                <a:lnTo>
                  <a:pt x="3703320" y="97536"/>
                </a:lnTo>
                <a:lnTo>
                  <a:pt x="3703320" y="0"/>
                </a:lnTo>
                <a:close/>
              </a:path>
            </a:pathLst>
          </a:custGeom>
          <a:solidFill>
            <a:srgbClr val="959FA7"/>
          </a:solidFill>
        </p:spPr>
        <p:txBody>
          <a:bodyPr wrap="square" lIns="0" tIns="0" rIns="0" bIns="0" rtlCol="0"/>
          <a:lstStyle/>
          <a:p>
            <a:endParaRPr/>
          </a:p>
        </p:txBody>
      </p:sp>
      <p:sp>
        <p:nvSpPr>
          <p:cNvPr id="18" name="bg object 18"/>
          <p:cNvSpPr/>
          <p:nvPr/>
        </p:nvSpPr>
        <p:spPr>
          <a:xfrm>
            <a:off x="4241291" y="457200"/>
            <a:ext cx="3703320" cy="91440"/>
          </a:xfrm>
          <a:custGeom>
            <a:avLst/>
            <a:gdLst/>
            <a:ahLst/>
            <a:cxnLst/>
            <a:rect l="l" t="t" r="r" b="b"/>
            <a:pathLst>
              <a:path w="3703320" h="91440">
                <a:moveTo>
                  <a:pt x="3703319" y="0"/>
                </a:moveTo>
                <a:lnTo>
                  <a:pt x="0" y="0"/>
                </a:lnTo>
                <a:lnTo>
                  <a:pt x="0" y="91439"/>
                </a:lnTo>
                <a:lnTo>
                  <a:pt x="3703319" y="91439"/>
                </a:lnTo>
                <a:lnTo>
                  <a:pt x="3703319" y="0"/>
                </a:lnTo>
                <a:close/>
              </a:path>
            </a:pathLst>
          </a:custGeom>
          <a:solidFill>
            <a:srgbClr val="1CACE3"/>
          </a:solidFill>
        </p:spPr>
        <p:txBody>
          <a:bodyPr wrap="square" lIns="0" tIns="0" rIns="0" bIns="0" rtlCol="0"/>
          <a:lstStyle/>
          <a:p>
            <a:endParaRPr/>
          </a:p>
        </p:txBody>
      </p:sp>
      <p:sp>
        <p:nvSpPr>
          <p:cNvPr id="2" name="Holder 2"/>
          <p:cNvSpPr>
            <a:spLocks noGrp="1"/>
          </p:cNvSpPr>
          <p:nvPr>
            <p:ph type="title"/>
          </p:nvPr>
        </p:nvSpPr>
        <p:spPr>
          <a:xfrm>
            <a:off x="659993" y="842010"/>
            <a:ext cx="10872012" cy="452119"/>
          </a:xfrm>
          <a:prstGeom prst="rect">
            <a:avLst/>
          </a:prstGeom>
        </p:spPr>
        <p:txBody>
          <a:bodyPr wrap="square" lIns="0" tIns="0" rIns="0" bIns="0">
            <a:spAutoFit/>
          </a:bodyPr>
          <a:lstStyle>
            <a:lvl1pPr>
              <a:defRPr sz="2800" b="1" i="0">
                <a:solidFill>
                  <a:srgbClr val="404040"/>
                </a:solidFill>
                <a:latin typeface="Microsoft YaHei UI"/>
                <a:cs typeface="Microsoft YaHei UI"/>
              </a:defRPr>
            </a:lvl1pPr>
          </a:lstStyle>
          <a:p>
            <a:endParaRPr/>
          </a:p>
        </p:txBody>
      </p:sp>
      <p:sp>
        <p:nvSpPr>
          <p:cNvPr id="3" name="Holder 3"/>
          <p:cNvSpPr>
            <a:spLocks noGrp="1"/>
          </p:cNvSpPr>
          <p:nvPr>
            <p:ph type="body" idx="1"/>
          </p:nvPr>
        </p:nvSpPr>
        <p:spPr>
          <a:xfrm>
            <a:off x="659993" y="1500632"/>
            <a:ext cx="10872012" cy="18554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4/24/2023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arxiv.org/abs/2102.07064"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59993" y="1328165"/>
            <a:ext cx="10678160" cy="582851"/>
          </a:xfrm>
          <a:prstGeom prst="rect">
            <a:avLst/>
          </a:prstGeom>
        </p:spPr>
        <p:txBody>
          <a:bodyPr vert="horz" wrap="square" lIns="0" tIns="31114" rIns="0" bIns="0" rtlCol="0">
            <a:spAutoFit/>
          </a:bodyPr>
          <a:lstStyle/>
          <a:p>
            <a:pPr marL="12700" marR="5080">
              <a:lnSpc>
                <a:spcPts val="4280"/>
              </a:lnSpc>
              <a:spcBef>
                <a:spcPts val="244"/>
              </a:spcBef>
            </a:pPr>
            <a:r>
              <a:rPr lang="en-US" sz="3600" b="1" dirty="0">
                <a:latin typeface="Arial"/>
                <a:cs typeface="Arial"/>
              </a:rPr>
              <a:t>Transformation net: Pose estimation in Nerf </a:t>
            </a:r>
            <a:endParaRPr lang="en-US" sz="3600" dirty="0">
              <a:latin typeface="Arial"/>
              <a:cs typeface="Arial"/>
            </a:endParaRPr>
          </a:p>
        </p:txBody>
      </p:sp>
      <p:sp>
        <p:nvSpPr>
          <p:cNvPr id="3" name="object 3"/>
          <p:cNvSpPr txBox="1"/>
          <p:nvPr/>
        </p:nvSpPr>
        <p:spPr>
          <a:xfrm>
            <a:off x="659993" y="3733800"/>
            <a:ext cx="5664607" cy="258404"/>
          </a:xfrm>
          <a:prstGeom prst="rect">
            <a:avLst/>
          </a:prstGeom>
        </p:spPr>
        <p:txBody>
          <a:bodyPr vert="horz" wrap="square" lIns="0" tIns="12065" rIns="0" bIns="0" rtlCol="0">
            <a:spAutoFit/>
          </a:bodyPr>
          <a:lstStyle/>
          <a:p>
            <a:pPr marL="12700">
              <a:lnSpc>
                <a:spcPct val="100000"/>
              </a:lnSpc>
              <a:spcBef>
                <a:spcPts val="95"/>
              </a:spcBef>
            </a:pPr>
            <a:r>
              <a:rPr lang="en-US" sz="1600" spc="-10" dirty="0">
                <a:solidFill>
                  <a:srgbClr val="2583C5"/>
                </a:solidFill>
                <a:latin typeface="Microsoft YaHei UI"/>
                <a:cs typeface="Microsoft YaHei UI"/>
              </a:rPr>
              <a:t>GROUP</a:t>
            </a:r>
            <a:r>
              <a:rPr sz="1600" spc="10" dirty="0">
                <a:solidFill>
                  <a:srgbClr val="2583C5"/>
                </a:solidFill>
                <a:latin typeface="Microsoft YaHei UI"/>
                <a:cs typeface="Microsoft YaHei UI"/>
              </a:rPr>
              <a:t> </a:t>
            </a:r>
            <a:r>
              <a:rPr lang="en-US" sz="1600" spc="-5" dirty="0">
                <a:solidFill>
                  <a:srgbClr val="2583C5"/>
                </a:solidFill>
                <a:latin typeface="Microsoft YaHei UI"/>
                <a:cs typeface="Microsoft YaHei UI"/>
              </a:rPr>
              <a:t>MEMBER</a:t>
            </a:r>
            <a:r>
              <a:rPr sz="1600" spc="-5" dirty="0">
                <a:solidFill>
                  <a:srgbClr val="2583C5"/>
                </a:solidFill>
                <a:latin typeface="Microsoft YaHei UI"/>
                <a:cs typeface="Microsoft YaHei UI"/>
              </a:rPr>
              <a:t>: </a:t>
            </a:r>
            <a:r>
              <a:rPr lang="en-US" altLang="zh-CN" sz="1600" spc="-5" dirty="0">
                <a:solidFill>
                  <a:srgbClr val="2583C5"/>
                </a:solidFill>
                <a:latin typeface="Microsoft YaHei UI"/>
                <a:cs typeface="Microsoft YaHei UI"/>
              </a:rPr>
              <a:t>CHENFENG</a:t>
            </a:r>
            <a:r>
              <a:rPr lang="en-US" altLang="zh-CN" sz="1600" spc="5" dirty="0">
                <a:solidFill>
                  <a:srgbClr val="2583C5"/>
                </a:solidFill>
                <a:latin typeface="Microsoft YaHei UI"/>
                <a:cs typeface="Microsoft YaHei UI"/>
              </a:rPr>
              <a:t> </a:t>
            </a:r>
            <a:r>
              <a:rPr lang="en-US" altLang="zh-CN" sz="1600" spc="-5" dirty="0">
                <a:solidFill>
                  <a:srgbClr val="2583C5"/>
                </a:solidFill>
                <a:latin typeface="Microsoft YaHei UI"/>
                <a:cs typeface="Microsoft YaHei UI"/>
              </a:rPr>
              <a:t>SHAN, </a:t>
            </a:r>
            <a:r>
              <a:rPr lang="en-US" sz="1600" spc="-5" dirty="0">
                <a:solidFill>
                  <a:srgbClr val="2583C5"/>
                </a:solidFill>
                <a:latin typeface="Microsoft YaHei UI"/>
                <a:cs typeface="Microsoft YaHei UI"/>
              </a:rPr>
              <a:t>XIANGYU ZENG</a:t>
            </a:r>
            <a:endParaRPr sz="1600" dirty="0">
              <a:latin typeface="Microsoft YaHei UI"/>
              <a:cs typeface="Microsoft YaHei UI"/>
            </a:endParaRPr>
          </a:p>
        </p:txBody>
      </p:sp>
      <p:sp>
        <p:nvSpPr>
          <p:cNvPr id="4" name="object 4"/>
          <p:cNvSpPr/>
          <p:nvPr/>
        </p:nvSpPr>
        <p:spPr>
          <a:xfrm>
            <a:off x="446531" y="457200"/>
            <a:ext cx="3703320" cy="94615"/>
          </a:xfrm>
          <a:custGeom>
            <a:avLst/>
            <a:gdLst/>
            <a:ahLst/>
            <a:cxnLst/>
            <a:rect l="l" t="t" r="r" b="b"/>
            <a:pathLst>
              <a:path w="3703320" h="94615">
                <a:moveTo>
                  <a:pt x="3703320" y="0"/>
                </a:moveTo>
                <a:lnTo>
                  <a:pt x="0" y="0"/>
                </a:lnTo>
                <a:lnTo>
                  <a:pt x="0" y="94487"/>
                </a:lnTo>
                <a:lnTo>
                  <a:pt x="3703320" y="94487"/>
                </a:lnTo>
                <a:lnTo>
                  <a:pt x="3703320" y="0"/>
                </a:lnTo>
                <a:close/>
              </a:path>
            </a:pathLst>
          </a:custGeom>
          <a:solidFill>
            <a:srgbClr val="465258"/>
          </a:solidFill>
        </p:spPr>
        <p:txBody>
          <a:bodyPr wrap="square" lIns="0" tIns="0" rIns="0" bIns="0" rtlCol="0"/>
          <a:lstStyle/>
          <a:p>
            <a:endParaRPr/>
          </a:p>
        </p:txBody>
      </p:sp>
      <p:sp>
        <p:nvSpPr>
          <p:cNvPr id="5" name="object 5"/>
          <p:cNvSpPr/>
          <p:nvPr/>
        </p:nvSpPr>
        <p:spPr>
          <a:xfrm>
            <a:off x="4241291" y="457200"/>
            <a:ext cx="3703320" cy="91440"/>
          </a:xfrm>
          <a:custGeom>
            <a:avLst/>
            <a:gdLst/>
            <a:ahLst/>
            <a:cxnLst/>
            <a:rect l="l" t="t" r="r" b="b"/>
            <a:pathLst>
              <a:path w="3703320" h="91440">
                <a:moveTo>
                  <a:pt x="3703319" y="0"/>
                </a:moveTo>
                <a:lnTo>
                  <a:pt x="0" y="0"/>
                </a:lnTo>
                <a:lnTo>
                  <a:pt x="0" y="91439"/>
                </a:lnTo>
                <a:lnTo>
                  <a:pt x="3703319" y="91439"/>
                </a:lnTo>
                <a:lnTo>
                  <a:pt x="3703319" y="0"/>
                </a:lnTo>
                <a:close/>
              </a:path>
            </a:pathLst>
          </a:custGeom>
          <a:solidFill>
            <a:srgbClr val="1CACE3"/>
          </a:solidFill>
        </p:spPr>
        <p:txBody>
          <a:bodyPr wrap="square" lIns="0" tIns="0" rIns="0" bIns="0" rtlCol="0"/>
          <a:lstStyle/>
          <a:p>
            <a:endParaRPr/>
          </a:p>
        </p:txBody>
      </p:sp>
      <p:sp>
        <p:nvSpPr>
          <p:cNvPr id="6" name="object 6"/>
          <p:cNvSpPr/>
          <p:nvPr/>
        </p:nvSpPr>
        <p:spPr>
          <a:xfrm>
            <a:off x="8042147" y="454151"/>
            <a:ext cx="3703320" cy="97790"/>
          </a:xfrm>
          <a:custGeom>
            <a:avLst/>
            <a:gdLst/>
            <a:ahLst/>
            <a:cxnLst/>
            <a:rect l="l" t="t" r="r" b="b"/>
            <a:pathLst>
              <a:path w="3703320" h="97790">
                <a:moveTo>
                  <a:pt x="3703320" y="0"/>
                </a:moveTo>
                <a:lnTo>
                  <a:pt x="0" y="0"/>
                </a:lnTo>
                <a:lnTo>
                  <a:pt x="0" y="97536"/>
                </a:lnTo>
                <a:lnTo>
                  <a:pt x="3703320" y="97536"/>
                </a:lnTo>
                <a:lnTo>
                  <a:pt x="3703320" y="0"/>
                </a:lnTo>
                <a:close/>
              </a:path>
            </a:pathLst>
          </a:custGeom>
          <a:solidFill>
            <a:srgbClr val="959FA7"/>
          </a:solidFill>
        </p:spPr>
        <p:txBody>
          <a:bodyPr wrap="square" lIns="0" tIns="0" rIns="0" bIns="0" rtlCol="0"/>
          <a:lstStyle/>
          <a:p>
            <a:endParaRPr/>
          </a:p>
        </p:txBody>
      </p:sp>
      <p:pic>
        <p:nvPicPr>
          <p:cNvPr id="7" name="object 7"/>
          <p:cNvPicPr/>
          <p:nvPr/>
        </p:nvPicPr>
        <p:blipFill>
          <a:blip r:embed="rId2" cstate="print"/>
          <a:stretch>
            <a:fillRect/>
          </a:stretch>
        </p:blipFill>
        <p:spPr>
          <a:xfrm>
            <a:off x="448055" y="4091940"/>
            <a:ext cx="11260836" cy="2299716"/>
          </a:xfrm>
          <a:prstGeom prst="rect">
            <a:avLst/>
          </a:prstGeom>
        </p:spPr>
      </p:pic>
      <p:sp>
        <p:nvSpPr>
          <p:cNvPr id="8" name="object 8"/>
          <p:cNvSpPr txBox="1">
            <a:spLocks noGrp="1"/>
          </p:cNvSpPr>
          <p:nvPr>
            <p:ph type="title"/>
          </p:nvPr>
        </p:nvSpPr>
        <p:spPr>
          <a:xfrm>
            <a:off x="695959" y="688975"/>
            <a:ext cx="4500880" cy="513715"/>
          </a:xfrm>
          <a:prstGeom prst="rect">
            <a:avLst/>
          </a:prstGeom>
        </p:spPr>
        <p:txBody>
          <a:bodyPr vert="horz" wrap="square" lIns="0" tIns="13335" rIns="0" bIns="0" rtlCol="0">
            <a:spAutoFit/>
          </a:bodyPr>
          <a:lstStyle/>
          <a:p>
            <a:pPr marL="12700">
              <a:lnSpc>
                <a:spcPct val="100000"/>
              </a:lnSpc>
              <a:spcBef>
                <a:spcPts val="105"/>
              </a:spcBef>
            </a:pPr>
            <a:r>
              <a:rPr lang="en-US" sz="3200" dirty="0">
                <a:latin typeface="Franklin Gothic Medium"/>
                <a:cs typeface="Franklin Gothic Medium"/>
              </a:rPr>
              <a:t>Final presentation</a:t>
            </a:r>
            <a:endParaRPr sz="3200" dirty="0">
              <a:latin typeface="Franklin Gothic Medium"/>
              <a:cs typeface="Franklin Gothic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C699FC13-5108-8D1C-37DA-10983C9B14FD}"/>
              </a:ext>
            </a:extLst>
          </p:cNvPr>
          <p:cNvSpPr txBox="1">
            <a:spLocks noGrp="1"/>
          </p:cNvSpPr>
          <p:nvPr>
            <p:ph type="title"/>
          </p:nvPr>
        </p:nvSpPr>
        <p:spPr>
          <a:xfrm>
            <a:off x="533400" y="776130"/>
            <a:ext cx="11049000" cy="443070"/>
          </a:xfrm>
          <a:prstGeom prst="rect">
            <a:avLst/>
          </a:prstGeom>
        </p:spPr>
        <p:txBody>
          <a:bodyPr vert="horz" wrap="square" lIns="0" tIns="12065" rIns="0" bIns="0" rtlCol="0">
            <a:spAutoFit/>
          </a:bodyPr>
          <a:lstStyle/>
          <a:p>
            <a:pPr marL="12700">
              <a:lnSpc>
                <a:spcPct val="100000"/>
              </a:lnSpc>
              <a:spcBef>
                <a:spcPts val="95"/>
              </a:spcBef>
            </a:pPr>
            <a:r>
              <a:rPr lang="en-US" spc="-10" dirty="0"/>
              <a:t>Relation between transformation and optic field</a:t>
            </a:r>
          </a:p>
        </p:txBody>
      </p:sp>
      <p:pic>
        <p:nvPicPr>
          <p:cNvPr id="4" name="图片 3">
            <a:extLst>
              <a:ext uri="{FF2B5EF4-FFF2-40B4-BE49-F238E27FC236}">
                <a16:creationId xmlns:a16="http://schemas.microsoft.com/office/drawing/2014/main" id="{F1C28F91-14CA-4639-B10D-79DEDD1DEF8A}"/>
              </a:ext>
            </a:extLst>
          </p:cNvPr>
          <p:cNvPicPr>
            <a:picLocks noChangeAspect="1"/>
          </p:cNvPicPr>
          <p:nvPr/>
        </p:nvPicPr>
        <p:blipFill>
          <a:blip r:embed="rId2"/>
          <a:stretch>
            <a:fillRect/>
          </a:stretch>
        </p:blipFill>
        <p:spPr>
          <a:xfrm>
            <a:off x="457200" y="1566673"/>
            <a:ext cx="8997895" cy="1719263"/>
          </a:xfrm>
          <a:prstGeom prst="rect">
            <a:avLst/>
          </a:prstGeom>
        </p:spPr>
      </p:pic>
      <p:sp>
        <p:nvSpPr>
          <p:cNvPr id="5" name="左大括号 4">
            <a:extLst>
              <a:ext uri="{FF2B5EF4-FFF2-40B4-BE49-F238E27FC236}">
                <a16:creationId xmlns:a16="http://schemas.microsoft.com/office/drawing/2014/main" id="{7F50B37B-A756-A1D1-1453-8BE02A3D672D}"/>
              </a:ext>
            </a:extLst>
          </p:cNvPr>
          <p:cNvSpPr/>
          <p:nvPr/>
        </p:nvSpPr>
        <p:spPr>
          <a:xfrm rot="16200000">
            <a:off x="1260445" y="2458499"/>
            <a:ext cx="298513" cy="14478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6588532C-569D-3B0B-1364-F7E9E2A201E9}"/>
              </a:ext>
            </a:extLst>
          </p:cNvPr>
          <p:cNvSpPr txBox="1"/>
          <p:nvPr/>
        </p:nvSpPr>
        <p:spPr>
          <a:xfrm>
            <a:off x="833774" y="3429000"/>
            <a:ext cx="1151854" cy="369332"/>
          </a:xfrm>
          <a:prstGeom prst="rect">
            <a:avLst/>
          </a:prstGeom>
          <a:noFill/>
        </p:spPr>
        <p:txBody>
          <a:bodyPr wrap="none" rtlCol="0">
            <a:spAutoFit/>
          </a:bodyPr>
          <a:lstStyle/>
          <a:p>
            <a:r>
              <a:rPr lang="en-US" altLang="zh-CN" dirty="0"/>
              <a:t>Optic field</a:t>
            </a:r>
            <a:endParaRPr lang="zh-CN" altLang="en-US" dirty="0"/>
          </a:p>
        </p:txBody>
      </p:sp>
      <p:pic>
        <p:nvPicPr>
          <p:cNvPr id="7" name="图片 6">
            <a:extLst>
              <a:ext uri="{FF2B5EF4-FFF2-40B4-BE49-F238E27FC236}">
                <a16:creationId xmlns:a16="http://schemas.microsoft.com/office/drawing/2014/main" id="{D01485EB-656B-8316-2CEC-56F1E8093E6C}"/>
              </a:ext>
            </a:extLst>
          </p:cNvPr>
          <p:cNvPicPr>
            <a:picLocks noChangeAspect="1"/>
          </p:cNvPicPr>
          <p:nvPr/>
        </p:nvPicPr>
        <p:blipFill>
          <a:blip r:embed="rId3"/>
          <a:stretch>
            <a:fillRect/>
          </a:stretch>
        </p:blipFill>
        <p:spPr>
          <a:xfrm>
            <a:off x="2895600" y="3078862"/>
            <a:ext cx="3276600" cy="261974"/>
          </a:xfrm>
          <a:prstGeom prst="rect">
            <a:avLst/>
          </a:prstGeom>
        </p:spPr>
      </p:pic>
      <p:sp>
        <p:nvSpPr>
          <p:cNvPr id="8" name="文本框 7">
            <a:extLst>
              <a:ext uri="{FF2B5EF4-FFF2-40B4-BE49-F238E27FC236}">
                <a16:creationId xmlns:a16="http://schemas.microsoft.com/office/drawing/2014/main" id="{09A92D9C-FF40-74BB-4F95-249DFD650287}"/>
              </a:ext>
            </a:extLst>
          </p:cNvPr>
          <p:cNvSpPr txBox="1"/>
          <p:nvPr/>
        </p:nvSpPr>
        <p:spPr>
          <a:xfrm>
            <a:off x="3364803" y="3398605"/>
            <a:ext cx="2731197" cy="369332"/>
          </a:xfrm>
          <a:prstGeom prst="rect">
            <a:avLst/>
          </a:prstGeom>
          <a:noFill/>
        </p:spPr>
        <p:txBody>
          <a:bodyPr wrap="none" rtlCol="0">
            <a:spAutoFit/>
          </a:bodyPr>
          <a:lstStyle/>
          <a:p>
            <a:r>
              <a:rPr lang="en-US" altLang="zh-CN" dirty="0"/>
              <a:t>Known: intrinsic parameter</a:t>
            </a:r>
            <a:endParaRPr lang="zh-CN" altLang="en-US" dirty="0"/>
          </a:p>
        </p:txBody>
      </p:sp>
      <p:sp>
        <p:nvSpPr>
          <p:cNvPr id="9" name="左大括号 8">
            <a:extLst>
              <a:ext uri="{FF2B5EF4-FFF2-40B4-BE49-F238E27FC236}">
                <a16:creationId xmlns:a16="http://schemas.microsoft.com/office/drawing/2014/main" id="{A32DE811-37EF-C3AF-9C84-038F7A3EBA5E}"/>
              </a:ext>
            </a:extLst>
          </p:cNvPr>
          <p:cNvSpPr/>
          <p:nvPr/>
        </p:nvSpPr>
        <p:spPr>
          <a:xfrm rot="16200000">
            <a:off x="7356444" y="2239079"/>
            <a:ext cx="298513" cy="190500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36628799-6F91-06D0-8AFE-67835DAF1B84}"/>
              </a:ext>
            </a:extLst>
          </p:cNvPr>
          <p:cNvSpPr txBox="1"/>
          <p:nvPr/>
        </p:nvSpPr>
        <p:spPr>
          <a:xfrm>
            <a:off x="6658985" y="3387264"/>
            <a:ext cx="1793120" cy="369332"/>
          </a:xfrm>
          <a:prstGeom prst="rect">
            <a:avLst/>
          </a:prstGeom>
          <a:noFill/>
        </p:spPr>
        <p:txBody>
          <a:bodyPr wrap="none" rtlCol="0">
            <a:spAutoFit/>
          </a:bodyPr>
          <a:lstStyle/>
          <a:p>
            <a:r>
              <a:rPr lang="en-US" altLang="zh-CN" dirty="0"/>
              <a:t>Estimation target</a:t>
            </a:r>
            <a:endParaRPr lang="zh-CN" altLang="en-US" dirty="0"/>
          </a:p>
        </p:txBody>
      </p:sp>
      <p:sp>
        <p:nvSpPr>
          <p:cNvPr id="13" name="右大括号 12">
            <a:extLst>
              <a:ext uri="{FF2B5EF4-FFF2-40B4-BE49-F238E27FC236}">
                <a16:creationId xmlns:a16="http://schemas.microsoft.com/office/drawing/2014/main" id="{38294416-2CEF-BE0D-6B7D-727ACC9A04B5}"/>
              </a:ext>
            </a:extLst>
          </p:cNvPr>
          <p:cNvSpPr/>
          <p:nvPr/>
        </p:nvSpPr>
        <p:spPr>
          <a:xfrm>
            <a:off x="9573734" y="1676400"/>
            <a:ext cx="187686" cy="135674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1603DD0B-6C22-24CE-5CD5-D461645207AE}"/>
              </a:ext>
            </a:extLst>
          </p:cNvPr>
          <p:cNvSpPr txBox="1"/>
          <p:nvPr/>
        </p:nvSpPr>
        <p:spPr>
          <a:xfrm flipH="1">
            <a:off x="9916633" y="2031605"/>
            <a:ext cx="3570766" cy="646331"/>
          </a:xfrm>
          <a:prstGeom prst="rect">
            <a:avLst/>
          </a:prstGeom>
          <a:noFill/>
        </p:spPr>
        <p:txBody>
          <a:bodyPr wrap="square" rtlCol="0">
            <a:spAutoFit/>
          </a:bodyPr>
          <a:lstStyle/>
          <a:p>
            <a:r>
              <a:rPr lang="en-US" altLang="zh-CN" dirty="0"/>
              <a:t>Unknown: Real world </a:t>
            </a:r>
          </a:p>
          <a:p>
            <a:r>
              <a:rPr lang="en-US" altLang="zh-CN" dirty="0"/>
              <a:t>coordinate</a:t>
            </a:r>
            <a:endParaRPr lang="zh-CN" altLang="en-US" dirty="0"/>
          </a:p>
        </p:txBody>
      </p:sp>
      <p:sp>
        <p:nvSpPr>
          <p:cNvPr id="15" name="文本框 14">
            <a:extLst>
              <a:ext uri="{FF2B5EF4-FFF2-40B4-BE49-F238E27FC236}">
                <a16:creationId xmlns:a16="http://schemas.microsoft.com/office/drawing/2014/main" id="{284089C4-20E1-0FAF-338A-70BBD44A936E}"/>
              </a:ext>
            </a:extLst>
          </p:cNvPr>
          <p:cNvSpPr txBox="1"/>
          <p:nvPr/>
        </p:nvSpPr>
        <p:spPr>
          <a:xfrm>
            <a:off x="551688" y="3962400"/>
            <a:ext cx="9776226" cy="2246769"/>
          </a:xfrm>
          <a:prstGeom prst="rect">
            <a:avLst/>
          </a:prstGeom>
          <a:noFill/>
        </p:spPr>
        <p:txBody>
          <a:bodyPr wrap="square" rtlCol="0">
            <a:spAutoFit/>
          </a:bodyPr>
          <a:lstStyle/>
          <a:p>
            <a:r>
              <a:rPr lang="en-US" altLang="zh-CN" sz="2800" dirty="0"/>
              <a:t>Then with a simple subtraction, we relate the optic flow field to the transformation matrix, which proves that it is reasonable to learn transformation from optic flow field. As for the real world coordinate, this part could also be estimated from depth-net or learned from the integration of the nerf.</a:t>
            </a:r>
            <a:endParaRPr lang="zh-CN" altLang="en-US" sz="2800" dirty="0"/>
          </a:p>
        </p:txBody>
      </p:sp>
      <p:sp>
        <p:nvSpPr>
          <p:cNvPr id="16" name="Rectangle 1">
            <a:extLst>
              <a:ext uri="{FF2B5EF4-FFF2-40B4-BE49-F238E27FC236}">
                <a16:creationId xmlns:a16="http://schemas.microsoft.com/office/drawing/2014/main" id="{42F8EE10-D4A3-F06F-7E61-B18214506F1F}"/>
              </a:ext>
            </a:extLst>
          </p:cNvPr>
          <p:cNvSpPr>
            <a:spLocks noChangeArrowheads="1"/>
          </p:cNvSpPr>
          <p:nvPr/>
        </p:nvSpPr>
        <p:spPr bwMode="auto">
          <a:xfrm>
            <a:off x="0" y="179864"/>
            <a:ext cx="22442" cy="9747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0438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6E6DE0-9E69-86E0-6264-680E877BC1DC}"/>
              </a:ext>
            </a:extLst>
          </p:cNvPr>
          <p:cNvSpPr>
            <a:spLocks noGrp="1"/>
          </p:cNvSpPr>
          <p:nvPr>
            <p:ph type="title"/>
          </p:nvPr>
        </p:nvSpPr>
        <p:spPr>
          <a:xfrm>
            <a:off x="659993" y="842010"/>
            <a:ext cx="10872012" cy="430887"/>
          </a:xfrm>
        </p:spPr>
        <p:txBody>
          <a:bodyPr/>
          <a:lstStyle/>
          <a:p>
            <a:r>
              <a:rPr lang="en-US" altLang="zh-CN" dirty="0"/>
              <a:t>Training process</a:t>
            </a:r>
            <a:endParaRPr lang="zh-CN" altLang="en-US" dirty="0"/>
          </a:p>
        </p:txBody>
      </p:sp>
      <p:pic>
        <p:nvPicPr>
          <p:cNvPr id="4" name="图片 3">
            <a:extLst>
              <a:ext uri="{FF2B5EF4-FFF2-40B4-BE49-F238E27FC236}">
                <a16:creationId xmlns:a16="http://schemas.microsoft.com/office/drawing/2014/main" id="{FBD3C0F1-7F4D-CA56-D9CA-2348B448FD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028" y="1371600"/>
            <a:ext cx="8664638" cy="5147959"/>
          </a:xfrm>
          <a:prstGeom prst="rect">
            <a:avLst/>
          </a:prstGeom>
        </p:spPr>
      </p:pic>
    </p:spTree>
    <p:extLst>
      <p:ext uri="{BB962C8B-B14F-4D97-AF65-F5344CB8AC3E}">
        <p14:creationId xmlns:p14="http://schemas.microsoft.com/office/powerpoint/2010/main" val="1743319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6E6DE0-9E69-86E0-6264-680E877BC1DC}"/>
              </a:ext>
            </a:extLst>
          </p:cNvPr>
          <p:cNvSpPr>
            <a:spLocks noGrp="1"/>
          </p:cNvSpPr>
          <p:nvPr>
            <p:ph type="title"/>
          </p:nvPr>
        </p:nvSpPr>
        <p:spPr>
          <a:xfrm>
            <a:off x="659993" y="842010"/>
            <a:ext cx="10872012" cy="430887"/>
          </a:xfrm>
        </p:spPr>
        <p:txBody>
          <a:bodyPr/>
          <a:lstStyle/>
          <a:p>
            <a:r>
              <a:rPr lang="en-US" altLang="zh-CN" dirty="0"/>
              <a:t>Transformation Net</a:t>
            </a:r>
            <a:endParaRPr lang="zh-CN" altLang="en-US" dirty="0"/>
          </a:p>
        </p:txBody>
      </p:sp>
      <p:sp>
        <p:nvSpPr>
          <p:cNvPr id="4" name="文本框 3">
            <a:extLst>
              <a:ext uri="{FF2B5EF4-FFF2-40B4-BE49-F238E27FC236}">
                <a16:creationId xmlns:a16="http://schemas.microsoft.com/office/drawing/2014/main" id="{411E05D1-9D6B-B889-DA0C-643D1B4C2922}"/>
              </a:ext>
            </a:extLst>
          </p:cNvPr>
          <p:cNvSpPr txBox="1"/>
          <p:nvPr/>
        </p:nvSpPr>
        <p:spPr>
          <a:xfrm>
            <a:off x="8801100" y="1447800"/>
            <a:ext cx="3390900" cy="4401205"/>
          </a:xfrm>
          <a:prstGeom prst="rect">
            <a:avLst/>
          </a:prstGeom>
          <a:noFill/>
        </p:spPr>
        <p:txBody>
          <a:bodyPr wrap="square" rtlCol="0">
            <a:spAutoFit/>
          </a:bodyPr>
          <a:lstStyle/>
          <a:p>
            <a:r>
              <a:rPr lang="en-US" altLang="zh-CN" sz="2000" dirty="0"/>
              <a:t>Remember that we discussed that the translation of camera has simple representation in optic flow field? </a:t>
            </a:r>
          </a:p>
          <a:p>
            <a:endParaRPr lang="en-US" altLang="zh-CN" sz="2000" dirty="0"/>
          </a:p>
          <a:p>
            <a:r>
              <a:rPr lang="en-US" altLang="zh-CN" sz="2000" dirty="0"/>
              <a:t>We use single convolution layer to learn a weight. And remove the optic flow field generated by translation from original optic flow field.</a:t>
            </a:r>
          </a:p>
          <a:p>
            <a:endParaRPr lang="en-US" altLang="zh-CN" sz="2000" dirty="0"/>
          </a:p>
          <a:p>
            <a:r>
              <a:rPr lang="en-US" altLang="zh-CN" sz="2000" dirty="0"/>
              <a:t>Then</a:t>
            </a:r>
            <a:r>
              <a:rPr lang="zh-CN" altLang="en-US" sz="2000" dirty="0"/>
              <a:t> </a:t>
            </a:r>
            <a:r>
              <a:rPr lang="en-US" altLang="zh-CN" sz="2000" dirty="0"/>
              <a:t>the rest of the optic flow field would be the effect brought by rotation</a:t>
            </a:r>
          </a:p>
        </p:txBody>
      </p:sp>
      <p:pic>
        <p:nvPicPr>
          <p:cNvPr id="3" name="图片 2">
            <a:extLst>
              <a:ext uri="{FF2B5EF4-FFF2-40B4-BE49-F238E27FC236}">
                <a16:creationId xmlns:a16="http://schemas.microsoft.com/office/drawing/2014/main" id="{B6900DB8-6871-E6FB-4875-FF99821D62F2}"/>
              </a:ext>
            </a:extLst>
          </p:cNvPr>
          <p:cNvPicPr>
            <a:picLocks noChangeAspect="1"/>
          </p:cNvPicPr>
          <p:nvPr/>
        </p:nvPicPr>
        <p:blipFill>
          <a:blip r:embed="rId2"/>
          <a:stretch>
            <a:fillRect/>
          </a:stretch>
        </p:blipFill>
        <p:spPr>
          <a:xfrm>
            <a:off x="609600" y="1447800"/>
            <a:ext cx="7934325" cy="4882662"/>
          </a:xfrm>
          <a:prstGeom prst="rect">
            <a:avLst/>
          </a:prstGeom>
        </p:spPr>
      </p:pic>
    </p:spTree>
    <p:extLst>
      <p:ext uri="{BB962C8B-B14F-4D97-AF65-F5344CB8AC3E}">
        <p14:creationId xmlns:p14="http://schemas.microsoft.com/office/powerpoint/2010/main" val="108561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46531" y="457200"/>
            <a:ext cx="3703320" cy="94615"/>
          </a:xfrm>
          <a:custGeom>
            <a:avLst/>
            <a:gdLst/>
            <a:ahLst/>
            <a:cxnLst/>
            <a:rect l="l" t="t" r="r" b="b"/>
            <a:pathLst>
              <a:path w="3703320" h="94615">
                <a:moveTo>
                  <a:pt x="3703320" y="0"/>
                </a:moveTo>
                <a:lnTo>
                  <a:pt x="0" y="0"/>
                </a:lnTo>
                <a:lnTo>
                  <a:pt x="0" y="94487"/>
                </a:lnTo>
                <a:lnTo>
                  <a:pt x="3703320" y="94487"/>
                </a:lnTo>
                <a:lnTo>
                  <a:pt x="3703320" y="0"/>
                </a:lnTo>
                <a:close/>
              </a:path>
            </a:pathLst>
          </a:custGeom>
          <a:solidFill>
            <a:srgbClr val="4652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4241291" y="457200"/>
            <a:ext cx="3703320" cy="91440"/>
          </a:xfrm>
          <a:custGeom>
            <a:avLst/>
            <a:gdLst/>
            <a:ahLst/>
            <a:cxnLst/>
            <a:rect l="l" t="t" r="r" b="b"/>
            <a:pathLst>
              <a:path w="3703320" h="91440">
                <a:moveTo>
                  <a:pt x="3703319" y="0"/>
                </a:moveTo>
                <a:lnTo>
                  <a:pt x="0" y="0"/>
                </a:lnTo>
                <a:lnTo>
                  <a:pt x="0" y="91439"/>
                </a:lnTo>
                <a:lnTo>
                  <a:pt x="3703319" y="91439"/>
                </a:lnTo>
                <a:lnTo>
                  <a:pt x="3703319" y="0"/>
                </a:lnTo>
                <a:close/>
              </a:path>
            </a:pathLst>
          </a:custGeom>
          <a:solidFill>
            <a:srgbClr val="1CACE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042147" y="454151"/>
            <a:ext cx="3703320" cy="97790"/>
          </a:xfrm>
          <a:custGeom>
            <a:avLst/>
            <a:gdLst/>
            <a:ahLst/>
            <a:cxnLst/>
            <a:rect l="l" t="t" r="r" b="b"/>
            <a:pathLst>
              <a:path w="3703320" h="97790">
                <a:moveTo>
                  <a:pt x="3703320" y="0"/>
                </a:moveTo>
                <a:lnTo>
                  <a:pt x="0" y="0"/>
                </a:lnTo>
                <a:lnTo>
                  <a:pt x="0" y="97536"/>
                </a:lnTo>
                <a:lnTo>
                  <a:pt x="3703320" y="97536"/>
                </a:lnTo>
                <a:lnTo>
                  <a:pt x="3703320" y="0"/>
                </a:lnTo>
                <a:close/>
              </a:path>
            </a:pathLst>
          </a:custGeom>
          <a:solidFill>
            <a:srgbClr val="959FA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475106" y="685800"/>
            <a:ext cx="6466841" cy="505908"/>
          </a:xfrm>
          <a:prstGeom prst="rect">
            <a:avLst/>
          </a:prstGeom>
        </p:spPr>
        <p:txBody>
          <a:bodyPr vert="horz" wrap="square" lIns="0" tIns="13335" rIns="0" bIns="0" rtlCol="0">
            <a:spAutoFit/>
          </a:bodyPr>
          <a:lstStyle/>
          <a:p>
            <a:pPr marL="12700">
              <a:lnSpc>
                <a:spcPct val="100000"/>
              </a:lnSpc>
              <a:spcBef>
                <a:spcPts val="105"/>
              </a:spcBef>
            </a:pPr>
            <a:r>
              <a:rPr lang="en-US" sz="3200" dirty="0">
                <a:latin typeface="Franklin Gothic Medium"/>
                <a:cs typeface="Franklin Gothic Medium"/>
              </a:rPr>
              <a:t> Dataset</a:t>
            </a:r>
            <a:endParaRPr sz="3200" dirty="0">
              <a:latin typeface="Franklin Gothic Medium"/>
              <a:cs typeface="Franklin Gothic Medium"/>
            </a:endParaRPr>
          </a:p>
        </p:txBody>
      </p:sp>
      <p:sp>
        <p:nvSpPr>
          <p:cNvPr id="11" name="文本框 10">
            <a:extLst>
              <a:ext uri="{FF2B5EF4-FFF2-40B4-BE49-F238E27FC236}">
                <a16:creationId xmlns:a16="http://schemas.microsoft.com/office/drawing/2014/main" id="{4B158FCE-FCE9-AD2C-8B52-B8682872FB37}"/>
              </a:ext>
            </a:extLst>
          </p:cNvPr>
          <p:cNvSpPr txBox="1"/>
          <p:nvPr/>
        </p:nvSpPr>
        <p:spPr>
          <a:xfrm>
            <a:off x="484631" y="1325693"/>
            <a:ext cx="5916169" cy="4708981"/>
          </a:xfrm>
          <a:prstGeom prst="rect">
            <a:avLst/>
          </a:prstGeom>
          <a:noFill/>
        </p:spPr>
        <p:txBody>
          <a:bodyPr wrap="square">
            <a:spAutoFit/>
          </a:bodyPr>
          <a:lstStyle/>
          <a:p>
            <a:r>
              <a:rPr lang="en-US" altLang="zh-CN" sz="2000" b="1" dirty="0"/>
              <a:t>LLFF</a:t>
            </a:r>
            <a:r>
              <a:rPr lang="en-US" altLang="zh-CN" sz="1600" b="1" dirty="0"/>
              <a:t>(Layered Learned Feature Fields) </a:t>
            </a:r>
            <a:r>
              <a:rPr lang="en-US" altLang="zh-CN" sz="2000" b="1" dirty="0"/>
              <a:t>format dataset:</a:t>
            </a:r>
          </a:p>
          <a:p>
            <a:r>
              <a:rPr lang="en-US" altLang="zh-CN" sz="2000" dirty="0"/>
              <a:t>Includes the camera information, images, and the pos matrix of each images. Information other than images is stored in </a:t>
            </a:r>
            <a:r>
              <a:rPr lang="en-US" altLang="zh-CN" sz="2000" dirty="0" err="1"/>
              <a:t>json</a:t>
            </a:r>
            <a:r>
              <a:rPr lang="en-US" altLang="zh-CN" sz="2000" dirty="0"/>
              <a:t> format.</a:t>
            </a:r>
          </a:p>
          <a:p>
            <a:endParaRPr lang="en-US" altLang="zh-CN" sz="2000" dirty="0"/>
          </a:p>
          <a:p>
            <a:endParaRPr lang="en-US" altLang="zh-CN" sz="2000" dirty="0"/>
          </a:p>
          <a:p>
            <a:r>
              <a:rPr lang="en-US" altLang="zh-CN" sz="2000" b="1" dirty="0"/>
              <a:t>self-made dataset:</a:t>
            </a:r>
          </a:p>
          <a:p>
            <a:r>
              <a:rPr lang="en-US" altLang="zh-CN" sz="2000" dirty="0"/>
              <a:t>It is possible to made a dataset by yourself, even don’t need the camera information. The camera information could be estimated with the help of COLMAP. Some investigations like Nerf - - uses neural network to do the job, so the scene could be restored without the camera information.</a:t>
            </a:r>
          </a:p>
          <a:p>
            <a:endParaRPr lang="en-US" altLang="zh-CN" sz="2000" dirty="0"/>
          </a:p>
          <a:p>
            <a:endParaRPr lang="en-US" altLang="zh-CN" sz="2000" dirty="0"/>
          </a:p>
        </p:txBody>
      </p:sp>
      <p:pic>
        <p:nvPicPr>
          <p:cNvPr id="2" name="图片 1">
            <a:extLst>
              <a:ext uri="{FF2B5EF4-FFF2-40B4-BE49-F238E27FC236}">
                <a16:creationId xmlns:a16="http://schemas.microsoft.com/office/drawing/2014/main" id="{4D3A623A-913B-A6C0-931D-BD360E9854AD}"/>
              </a:ext>
            </a:extLst>
          </p:cNvPr>
          <p:cNvPicPr>
            <a:picLocks noChangeAspect="1"/>
          </p:cNvPicPr>
          <p:nvPr/>
        </p:nvPicPr>
        <p:blipFill rotWithShape="1">
          <a:blip r:embed="rId3"/>
          <a:srcRect r="1789" b="7308"/>
          <a:stretch/>
        </p:blipFill>
        <p:spPr>
          <a:xfrm>
            <a:off x="7086600" y="666750"/>
            <a:ext cx="4476116" cy="3428971"/>
          </a:xfrm>
          <a:prstGeom prst="rect">
            <a:avLst/>
          </a:prstGeom>
        </p:spPr>
      </p:pic>
      <p:pic>
        <p:nvPicPr>
          <p:cNvPr id="3" name="图片 2">
            <a:extLst>
              <a:ext uri="{FF2B5EF4-FFF2-40B4-BE49-F238E27FC236}">
                <a16:creationId xmlns:a16="http://schemas.microsoft.com/office/drawing/2014/main" id="{FD46966A-160E-B358-BD89-706175AF0F6B}"/>
              </a:ext>
            </a:extLst>
          </p:cNvPr>
          <p:cNvPicPr>
            <a:picLocks noChangeAspect="1"/>
          </p:cNvPicPr>
          <p:nvPr/>
        </p:nvPicPr>
        <p:blipFill>
          <a:blip r:embed="rId4"/>
          <a:stretch>
            <a:fillRect/>
          </a:stretch>
        </p:blipFill>
        <p:spPr>
          <a:xfrm>
            <a:off x="7086600" y="4260673"/>
            <a:ext cx="4343400" cy="2404382"/>
          </a:xfrm>
          <a:prstGeom prst="rect">
            <a:avLst/>
          </a:prstGeom>
        </p:spPr>
      </p:pic>
    </p:spTree>
    <p:extLst>
      <p:ext uri="{BB962C8B-B14F-4D97-AF65-F5344CB8AC3E}">
        <p14:creationId xmlns:p14="http://schemas.microsoft.com/office/powerpoint/2010/main" val="1555675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6E6DE0-9E69-86E0-6264-680E877BC1DC}"/>
              </a:ext>
            </a:extLst>
          </p:cNvPr>
          <p:cNvSpPr>
            <a:spLocks noGrp="1"/>
          </p:cNvSpPr>
          <p:nvPr>
            <p:ph type="title"/>
          </p:nvPr>
        </p:nvSpPr>
        <p:spPr>
          <a:xfrm>
            <a:off x="777167" y="742293"/>
            <a:ext cx="10305288" cy="430887"/>
          </a:xfrm>
        </p:spPr>
        <p:txBody>
          <a:bodyPr/>
          <a:lstStyle/>
          <a:p>
            <a:r>
              <a:rPr lang="en-US" altLang="zh-CN" dirty="0"/>
              <a:t>Dataset</a:t>
            </a:r>
            <a:endParaRPr lang="zh-CN" altLang="en-US" dirty="0"/>
          </a:p>
        </p:txBody>
      </p:sp>
      <p:sp>
        <p:nvSpPr>
          <p:cNvPr id="3" name="文本框 2">
            <a:extLst>
              <a:ext uri="{FF2B5EF4-FFF2-40B4-BE49-F238E27FC236}">
                <a16:creationId xmlns:a16="http://schemas.microsoft.com/office/drawing/2014/main" id="{5708168B-FA24-9606-8764-49ED01E235E6}"/>
              </a:ext>
            </a:extLst>
          </p:cNvPr>
          <p:cNvSpPr txBox="1"/>
          <p:nvPr/>
        </p:nvSpPr>
        <p:spPr>
          <a:xfrm>
            <a:off x="802567" y="4038600"/>
            <a:ext cx="9872676" cy="2246769"/>
          </a:xfrm>
          <a:prstGeom prst="rect">
            <a:avLst/>
          </a:prstGeom>
          <a:noFill/>
        </p:spPr>
        <p:txBody>
          <a:bodyPr wrap="square" rtlCol="0">
            <a:spAutoFit/>
          </a:bodyPr>
          <a:lstStyle/>
          <a:p>
            <a:r>
              <a:rPr lang="en-US" altLang="zh-CN" sz="2000" dirty="0"/>
              <a:t>To start the training, the target dataset must contains multiple sets of static scene photos and corresponding pose matrix, with only camera moves. Fortunately, most of the data used in  Nerf researches meets this requirement (LLFF)</a:t>
            </a:r>
          </a:p>
          <a:p>
            <a:endParaRPr lang="en-US" altLang="zh-CN" sz="2000" dirty="0"/>
          </a:p>
          <a:p>
            <a:r>
              <a:rPr lang="en-US" altLang="zh-CN" sz="2000" dirty="0"/>
              <a:t>It is worth mentioning that during the process of dealing with  coordinate system in nerf, the direction of the coordinate axes would be exchanged, which is a point that needs to be paid attention to in the subsequent data preprocessing</a:t>
            </a:r>
            <a:endParaRPr lang="zh-CN" altLang="en-US" sz="2000" dirty="0"/>
          </a:p>
        </p:txBody>
      </p:sp>
      <p:pic>
        <p:nvPicPr>
          <p:cNvPr id="5" name="图片 4">
            <a:extLst>
              <a:ext uri="{FF2B5EF4-FFF2-40B4-BE49-F238E27FC236}">
                <a16:creationId xmlns:a16="http://schemas.microsoft.com/office/drawing/2014/main" id="{9C92A923-59A5-02E6-BB98-3905200462B3}"/>
              </a:ext>
            </a:extLst>
          </p:cNvPr>
          <p:cNvPicPr>
            <a:picLocks noChangeAspect="1"/>
          </p:cNvPicPr>
          <p:nvPr/>
        </p:nvPicPr>
        <p:blipFill>
          <a:blip r:embed="rId2"/>
          <a:stretch>
            <a:fillRect/>
          </a:stretch>
        </p:blipFill>
        <p:spPr>
          <a:xfrm>
            <a:off x="2438400" y="957737"/>
            <a:ext cx="6982823" cy="2667001"/>
          </a:xfrm>
          <a:prstGeom prst="rect">
            <a:avLst/>
          </a:prstGeom>
        </p:spPr>
      </p:pic>
    </p:spTree>
    <p:extLst>
      <p:ext uri="{BB962C8B-B14F-4D97-AF65-F5344CB8AC3E}">
        <p14:creationId xmlns:p14="http://schemas.microsoft.com/office/powerpoint/2010/main" val="726482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6E6DE0-9E69-86E0-6264-680E877BC1DC}"/>
              </a:ext>
            </a:extLst>
          </p:cNvPr>
          <p:cNvSpPr>
            <a:spLocks noGrp="1"/>
          </p:cNvSpPr>
          <p:nvPr>
            <p:ph type="title"/>
          </p:nvPr>
        </p:nvSpPr>
        <p:spPr>
          <a:xfrm>
            <a:off x="432816" y="762000"/>
            <a:ext cx="10872012" cy="430887"/>
          </a:xfrm>
        </p:spPr>
        <p:txBody>
          <a:bodyPr/>
          <a:lstStyle/>
          <a:p>
            <a:r>
              <a:rPr lang="en-US" altLang="zh-CN" dirty="0"/>
              <a:t>Data preprocessing</a:t>
            </a:r>
            <a:endParaRPr lang="zh-CN" altLang="en-US" dirty="0"/>
          </a:p>
        </p:txBody>
      </p:sp>
      <p:sp>
        <p:nvSpPr>
          <p:cNvPr id="4" name="文本框 3">
            <a:extLst>
              <a:ext uri="{FF2B5EF4-FFF2-40B4-BE49-F238E27FC236}">
                <a16:creationId xmlns:a16="http://schemas.microsoft.com/office/drawing/2014/main" id="{00E84355-16A5-CF89-2648-AD672AA9FA74}"/>
              </a:ext>
            </a:extLst>
          </p:cNvPr>
          <p:cNvSpPr txBox="1"/>
          <p:nvPr/>
        </p:nvSpPr>
        <p:spPr>
          <a:xfrm>
            <a:off x="609600" y="4495800"/>
            <a:ext cx="10681707" cy="1754326"/>
          </a:xfrm>
          <a:prstGeom prst="rect">
            <a:avLst/>
          </a:prstGeom>
          <a:noFill/>
        </p:spPr>
        <p:txBody>
          <a:bodyPr wrap="none" rtlCol="0">
            <a:spAutoFit/>
          </a:bodyPr>
          <a:lstStyle/>
          <a:p>
            <a:r>
              <a:rPr lang="en-US" altLang="zh-CN" dirty="0"/>
              <a:t>It could be hard to decouple rotation and translation from optic field directly, to make the neural network learns</a:t>
            </a:r>
          </a:p>
          <a:p>
            <a:r>
              <a:rPr lang="en-US" altLang="zh-CN" dirty="0"/>
              <a:t>step by step, it is important to learn the simple representation of rotation and translation first</a:t>
            </a:r>
          </a:p>
          <a:p>
            <a:endParaRPr lang="en-US" altLang="zh-CN" dirty="0"/>
          </a:p>
          <a:p>
            <a:r>
              <a:rPr lang="en-US" altLang="zh-CN" dirty="0"/>
              <a:t>In the step of preprocessing, data augmentation was applied on original image (single rotation or translation),</a:t>
            </a:r>
          </a:p>
          <a:p>
            <a:r>
              <a:rPr lang="en-US" altLang="zh-CN" dirty="0"/>
              <a:t>The rotation matrices are aligned with the LLFF format and saved in target data.</a:t>
            </a:r>
          </a:p>
          <a:p>
            <a:endParaRPr lang="en-US" altLang="zh-CN" dirty="0"/>
          </a:p>
        </p:txBody>
      </p:sp>
      <p:pic>
        <p:nvPicPr>
          <p:cNvPr id="6" name="图片 5">
            <a:extLst>
              <a:ext uri="{FF2B5EF4-FFF2-40B4-BE49-F238E27FC236}">
                <a16:creationId xmlns:a16="http://schemas.microsoft.com/office/drawing/2014/main" id="{8FEF96D5-6AA6-5419-C62B-889A41D49B2E}"/>
              </a:ext>
            </a:extLst>
          </p:cNvPr>
          <p:cNvPicPr>
            <a:picLocks noChangeAspect="1"/>
          </p:cNvPicPr>
          <p:nvPr/>
        </p:nvPicPr>
        <p:blipFill>
          <a:blip r:embed="rId2"/>
          <a:stretch>
            <a:fillRect/>
          </a:stretch>
        </p:blipFill>
        <p:spPr>
          <a:xfrm>
            <a:off x="762000" y="1295400"/>
            <a:ext cx="4402709" cy="2956114"/>
          </a:xfrm>
          <a:prstGeom prst="rect">
            <a:avLst/>
          </a:prstGeom>
        </p:spPr>
      </p:pic>
      <p:pic>
        <p:nvPicPr>
          <p:cNvPr id="7" name="图片 6">
            <a:extLst>
              <a:ext uri="{FF2B5EF4-FFF2-40B4-BE49-F238E27FC236}">
                <a16:creationId xmlns:a16="http://schemas.microsoft.com/office/drawing/2014/main" id="{FB5BFB4F-C4F1-9390-4B7B-02608C8514F7}"/>
              </a:ext>
            </a:extLst>
          </p:cNvPr>
          <p:cNvPicPr>
            <a:picLocks noChangeAspect="1"/>
          </p:cNvPicPr>
          <p:nvPr/>
        </p:nvPicPr>
        <p:blipFill>
          <a:blip r:embed="rId3"/>
          <a:stretch>
            <a:fillRect/>
          </a:stretch>
        </p:blipFill>
        <p:spPr>
          <a:xfrm>
            <a:off x="6096000" y="1280511"/>
            <a:ext cx="4734302" cy="3002765"/>
          </a:xfrm>
          <a:prstGeom prst="rect">
            <a:avLst/>
          </a:prstGeom>
        </p:spPr>
      </p:pic>
    </p:spTree>
    <p:extLst>
      <p:ext uri="{BB962C8B-B14F-4D97-AF65-F5344CB8AC3E}">
        <p14:creationId xmlns:p14="http://schemas.microsoft.com/office/powerpoint/2010/main" val="194161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6E6DE0-9E69-86E0-6264-680E877BC1DC}"/>
              </a:ext>
            </a:extLst>
          </p:cNvPr>
          <p:cNvSpPr>
            <a:spLocks noGrp="1"/>
          </p:cNvSpPr>
          <p:nvPr>
            <p:ph type="title"/>
          </p:nvPr>
        </p:nvSpPr>
        <p:spPr>
          <a:xfrm>
            <a:off x="457200" y="762000"/>
            <a:ext cx="10872012" cy="430887"/>
          </a:xfrm>
        </p:spPr>
        <p:txBody>
          <a:bodyPr/>
          <a:lstStyle/>
          <a:p>
            <a:r>
              <a:rPr lang="en-US" altLang="zh-CN" dirty="0"/>
              <a:t>Result</a:t>
            </a:r>
            <a:endParaRPr lang="zh-CN" altLang="en-US" dirty="0"/>
          </a:p>
        </p:txBody>
      </p:sp>
      <p:pic>
        <p:nvPicPr>
          <p:cNvPr id="3" name="图片 2">
            <a:extLst>
              <a:ext uri="{FF2B5EF4-FFF2-40B4-BE49-F238E27FC236}">
                <a16:creationId xmlns:a16="http://schemas.microsoft.com/office/drawing/2014/main" id="{4B6CDCF4-B95D-F9BE-3C6B-7D36F19A95A4}"/>
              </a:ext>
            </a:extLst>
          </p:cNvPr>
          <p:cNvPicPr>
            <a:picLocks noChangeAspect="1"/>
          </p:cNvPicPr>
          <p:nvPr/>
        </p:nvPicPr>
        <p:blipFill>
          <a:blip r:embed="rId2"/>
          <a:stretch>
            <a:fillRect/>
          </a:stretch>
        </p:blipFill>
        <p:spPr>
          <a:xfrm rot="20957618">
            <a:off x="1440267" y="2691376"/>
            <a:ext cx="8905875" cy="4695825"/>
          </a:xfrm>
          <a:prstGeom prst="rect">
            <a:avLst/>
          </a:prstGeom>
        </p:spPr>
      </p:pic>
      <p:sp>
        <p:nvSpPr>
          <p:cNvPr id="4" name="文本框 3">
            <a:extLst>
              <a:ext uri="{FF2B5EF4-FFF2-40B4-BE49-F238E27FC236}">
                <a16:creationId xmlns:a16="http://schemas.microsoft.com/office/drawing/2014/main" id="{69C171EB-C3F8-6F68-3D2B-90E93822AAC5}"/>
              </a:ext>
            </a:extLst>
          </p:cNvPr>
          <p:cNvSpPr txBox="1"/>
          <p:nvPr/>
        </p:nvSpPr>
        <p:spPr>
          <a:xfrm>
            <a:off x="452718" y="1371600"/>
            <a:ext cx="11049000" cy="1323439"/>
          </a:xfrm>
          <a:prstGeom prst="rect">
            <a:avLst/>
          </a:prstGeom>
          <a:noFill/>
        </p:spPr>
        <p:txBody>
          <a:bodyPr wrap="square" rtlCol="0">
            <a:spAutoFit/>
          </a:bodyPr>
          <a:lstStyle/>
          <a:p>
            <a:r>
              <a:rPr lang="en-US" altLang="zh-CN" sz="2000" dirty="0"/>
              <a:t>Current training loss: 0.02, validate loss:0.07</a:t>
            </a:r>
          </a:p>
          <a:p>
            <a:r>
              <a:rPr lang="en-US" altLang="zh-CN" sz="2000" dirty="0"/>
              <a:t>The images shows the true position from Colmap(red) and the estimation of camera position(blue) based on one known pose matrix. As you can see, the estimation error of the pose matrix will accumulate as we continue to calculate the transformation matrix based on the previous estimated pose matrix</a:t>
            </a:r>
            <a:r>
              <a:rPr lang="en-US" altLang="zh-CN" dirty="0"/>
              <a:t>.</a:t>
            </a:r>
            <a:endParaRPr lang="zh-CN" altLang="en-US" dirty="0"/>
          </a:p>
        </p:txBody>
      </p:sp>
    </p:spTree>
    <p:extLst>
      <p:ext uri="{BB962C8B-B14F-4D97-AF65-F5344CB8AC3E}">
        <p14:creationId xmlns:p14="http://schemas.microsoft.com/office/powerpoint/2010/main" val="756744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6E6DE0-9E69-86E0-6264-680E877BC1DC}"/>
              </a:ext>
            </a:extLst>
          </p:cNvPr>
          <p:cNvSpPr>
            <a:spLocks noGrp="1"/>
          </p:cNvSpPr>
          <p:nvPr>
            <p:ph type="title"/>
          </p:nvPr>
        </p:nvSpPr>
        <p:spPr>
          <a:xfrm>
            <a:off x="432816" y="762000"/>
            <a:ext cx="10872012" cy="430887"/>
          </a:xfrm>
        </p:spPr>
        <p:txBody>
          <a:bodyPr/>
          <a:lstStyle/>
          <a:p>
            <a:r>
              <a:rPr lang="en-US" altLang="zh-CN" dirty="0"/>
              <a:t>Limitation and future works</a:t>
            </a:r>
            <a:endParaRPr lang="zh-CN" altLang="en-US" dirty="0"/>
          </a:p>
        </p:txBody>
      </p:sp>
      <p:sp>
        <p:nvSpPr>
          <p:cNvPr id="8" name="文本框 7">
            <a:extLst>
              <a:ext uri="{FF2B5EF4-FFF2-40B4-BE49-F238E27FC236}">
                <a16:creationId xmlns:a16="http://schemas.microsoft.com/office/drawing/2014/main" id="{80C14694-12DB-E120-153A-C8EA518C3CAF}"/>
              </a:ext>
            </a:extLst>
          </p:cNvPr>
          <p:cNvSpPr txBox="1"/>
          <p:nvPr/>
        </p:nvSpPr>
        <p:spPr>
          <a:xfrm>
            <a:off x="411480" y="1371600"/>
            <a:ext cx="11780520" cy="5262979"/>
          </a:xfrm>
          <a:prstGeom prst="rect">
            <a:avLst/>
          </a:prstGeom>
          <a:noFill/>
        </p:spPr>
        <p:txBody>
          <a:bodyPr wrap="square">
            <a:spAutoFit/>
          </a:bodyPr>
          <a:lstStyle/>
          <a:p>
            <a:r>
              <a:rPr lang="en-US" altLang="zh-CN" sz="2800" dirty="0"/>
              <a:t>The  precision of the pose estimation largely depends on the precision of optic flow field, This error may accumulate and lead to the enlarged gap between true value and estimation value.</a:t>
            </a:r>
          </a:p>
          <a:p>
            <a:endParaRPr lang="en-US" altLang="zh-CN" sz="2800" dirty="0"/>
          </a:p>
          <a:p>
            <a:r>
              <a:rPr lang="en-US" altLang="zh-CN" sz="2800" dirty="0"/>
              <a:t>The estimation only works in a static scene, as the movement of object would also generate irregular optic flow field, which influence the optic flow field brought by the transformation of camera. Integrate the optic flow field with motion field may solve the problem.</a:t>
            </a:r>
          </a:p>
          <a:p>
            <a:endParaRPr lang="en-US" altLang="zh-CN" sz="2800" dirty="0"/>
          </a:p>
          <a:p>
            <a:r>
              <a:rPr lang="en-US" altLang="zh-CN" sz="2800" dirty="0"/>
              <a:t>Estimation for images with huge viewing shift may generate unreliable result, as old views may disappear and new views come in, which influences both optic flow field generation and translation estimation</a:t>
            </a:r>
          </a:p>
        </p:txBody>
      </p:sp>
    </p:spTree>
    <p:extLst>
      <p:ext uri="{BB962C8B-B14F-4D97-AF65-F5344CB8AC3E}">
        <p14:creationId xmlns:p14="http://schemas.microsoft.com/office/powerpoint/2010/main" val="707332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6E6DE0-9E69-86E0-6264-680E877BC1DC}"/>
              </a:ext>
            </a:extLst>
          </p:cNvPr>
          <p:cNvSpPr>
            <a:spLocks noGrp="1"/>
          </p:cNvSpPr>
          <p:nvPr>
            <p:ph type="title"/>
          </p:nvPr>
        </p:nvSpPr>
        <p:spPr>
          <a:xfrm>
            <a:off x="432816" y="762000"/>
            <a:ext cx="10872012" cy="430887"/>
          </a:xfrm>
        </p:spPr>
        <p:txBody>
          <a:bodyPr/>
          <a:lstStyle/>
          <a:p>
            <a:r>
              <a:rPr lang="en-US" altLang="zh-CN" dirty="0"/>
              <a:t>Contribution</a:t>
            </a:r>
            <a:endParaRPr lang="zh-CN" altLang="en-US" dirty="0"/>
          </a:p>
        </p:txBody>
      </p:sp>
      <p:sp>
        <p:nvSpPr>
          <p:cNvPr id="8" name="文本框 7">
            <a:extLst>
              <a:ext uri="{FF2B5EF4-FFF2-40B4-BE49-F238E27FC236}">
                <a16:creationId xmlns:a16="http://schemas.microsoft.com/office/drawing/2014/main" id="{80C14694-12DB-E120-153A-C8EA518C3CAF}"/>
              </a:ext>
            </a:extLst>
          </p:cNvPr>
          <p:cNvSpPr txBox="1"/>
          <p:nvPr/>
        </p:nvSpPr>
        <p:spPr>
          <a:xfrm>
            <a:off x="304800" y="1447800"/>
            <a:ext cx="11780520" cy="3108543"/>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Chenfeng, Shan</a:t>
            </a:r>
          </a:p>
          <a:p>
            <a:pPr marR="0" lvl="0" algn="l" defTabSz="914400" rtl="0" eaLnBrk="1" fontAlgn="auto" latinLnBrk="0" hangingPunct="1">
              <a:lnSpc>
                <a:spcPct val="100000"/>
              </a:lnSpc>
              <a:spcBef>
                <a:spcPts val="0"/>
              </a:spcBef>
              <a:spcAft>
                <a:spcPts val="0"/>
              </a:spcAft>
              <a:buClrTx/>
              <a:buSzTx/>
              <a:tabLst/>
              <a:defRPr/>
            </a:pPr>
            <a:r>
              <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Mainly responsible for </a:t>
            </a:r>
            <a:r>
              <a:rPr lang="en-US" altLang="zh-CN" sz="2800" dirty="0">
                <a:solidFill>
                  <a:prstClr val="black"/>
                </a:solidFill>
                <a:latin typeface="Calibri"/>
                <a:ea typeface="宋体" panose="02010600030101010101" pitchFamily="2" charset="-122"/>
              </a:rPr>
              <a:t>research information</a:t>
            </a:r>
            <a:r>
              <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collection</a:t>
            </a:r>
            <a:r>
              <a:rPr lang="en-US" altLang="zh-CN" sz="2800" dirty="0">
                <a:solidFill>
                  <a:prstClr val="black"/>
                </a:solidFill>
                <a:latin typeface="Calibri"/>
                <a:ea typeface="宋体" panose="02010600030101010101" pitchFamily="2" charset="-122"/>
              </a:rPr>
              <a:t> and</a:t>
            </a:r>
            <a:r>
              <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analysis,</a:t>
            </a:r>
          </a:p>
          <a:p>
            <a:pPr marR="0" lvl="0" algn="l" defTabSz="914400" rtl="0" eaLnBrk="1" fontAlgn="auto" latinLnBrk="0" hangingPunct="1">
              <a:lnSpc>
                <a:spcPct val="100000"/>
              </a:lnSpc>
              <a:spcBef>
                <a:spcPts val="0"/>
              </a:spcBef>
              <a:spcAft>
                <a:spcPts val="0"/>
              </a:spcAft>
              <a:buClrTx/>
              <a:buSzTx/>
              <a:tabLst/>
              <a:defRPr/>
            </a:pPr>
            <a:r>
              <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focus on the construction of neural networks</a:t>
            </a:r>
            <a:r>
              <a:rPr lang="en-US" altLang="zh-CN" sz="2800" dirty="0">
                <a:solidFill>
                  <a:prstClr val="black"/>
                </a:solidFill>
                <a:latin typeface="Calibri"/>
                <a:ea typeface="宋体" panose="02010600030101010101" pitchFamily="2" charset="-122"/>
              </a:rPr>
              <a:t>.</a:t>
            </a:r>
            <a:endPar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R="0" lvl="0" algn="l" defTabSz="914400" rtl="0" eaLnBrk="1" fontAlgn="auto" latinLnBrk="0" hangingPunct="1">
              <a:lnSpc>
                <a:spcPct val="100000"/>
              </a:lnSpc>
              <a:spcBef>
                <a:spcPts val="0"/>
              </a:spcBef>
              <a:spcAft>
                <a:spcPts val="0"/>
              </a:spcAft>
              <a:buClrTx/>
              <a:buSzTx/>
              <a:tabLst/>
              <a:defRPr/>
            </a:pPr>
            <a:endParaRPr lang="en-US" altLang="zh-CN" sz="2800" dirty="0">
              <a:solidFill>
                <a:prstClr val="black"/>
              </a:solidFill>
              <a:latin typeface="Calibri"/>
              <a:ea typeface="宋体" panose="02010600030101010101" pitchFamily="2" charset="-122"/>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Xiangyu</a:t>
            </a:r>
            <a:r>
              <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Zeng</a:t>
            </a:r>
          </a:p>
          <a:p>
            <a:pPr marR="0" lvl="0" algn="l" defTabSz="914400" rtl="0" eaLnBrk="1" fontAlgn="auto" latinLnBrk="0" hangingPunct="1">
              <a:lnSpc>
                <a:spcPct val="100000"/>
              </a:lnSpc>
              <a:spcBef>
                <a:spcPts val="0"/>
              </a:spcBef>
              <a:spcAft>
                <a:spcPts val="0"/>
              </a:spcAft>
              <a:buClrTx/>
              <a:buSzTx/>
              <a:tabLst/>
              <a:defRPr/>
            </a:pPr>
            <a:r>
              <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In charge of data collection and data preprocessing, also participate in</a:t>
            </a:r>
          </a:p>
          <a:p>
            <a:pPr marR="0" lvl="0" algn="l" defTabSz="914400" rtl="0" eaLnBrk="1" fontAlgn="auto" latinLnBrk="0" hangingPunct="1">
              <a:lnSpc>
                <a:spcPct val="100000"/>
              </a:lnSpc>
              <a:spcBef>
                <a:spcPts val="0"/>
              </a:spcBef>
              <a:spcAft>
                <a:spcPts val="0"/>
              </a:spcAft>
              <a:buClrTx/>
              <a:buSzTx/>
              <a:tabLst/>
              <a:defRPr/>
            </a:pPr>
            <a:r>
              <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the construction of neural networks. </a:t>
            </a:r>
            <a:r>
              <a:rPr lang="en-US" altLang="zh-CN" sz="2800" dirty="0">
                <a:solidFill>
                  <a:prstClr val="black"/>
                </a:solidFill>
                <a:latin typeface="Calibri"/>
                <a:ea typeface="宋体" panose="02010600030101010101" pitchFamily="2" charset="-122"/>
              </a:rPr>
              <a:t>Design the visualization of results.</a:t>
            </a:r>
            <a:endPar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26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59993" y="2654630"/>
            <a:ext cx="8512810" cy="1489075"/>
          </a:xfrm>
          <a:prstGeom prst="rect">
            <a:avLst/>
          </a:prstGeom>
        </p:spPr>
        <p:txBody>
          <a:bodyPr vert="horz" wrap="square" lIns="0" tIns="12700" rIns="0" bIns="0" rtlCol="0">
            <a:spAutoFit/>
          </a:bodyPr>
          <a:lstStyle/>
          <a:p>
            <a:pPr marL="2435860" indent="-2423795">
              <a:lnSpc>
                <a:spcPct val="100000"/>
              </a:lnSpc>
              <a:spcBef>
                <a:spcPts val="100"/>
              </a:spcBef>
              <a:buClr>
                <a:srgbClr val="1CACE3"/>
              </a:buClr>
              <a:buSzPct val="91666"/>
              <a:buFont typeface="Cambria"/>
              <a:buChar char="◾"/>
              <a:tabLst>
                <a:tab pos="2435860" algn="l"/>
                <a:tab pos="2436495" algn="l"/>
              </a:tabLst>
            </a:pPr>
            <a:r>
              <a:rPr sz="9600" spc="-5" dirty="0">
                <a:solidFill>
                  <a:srgbClr val="404040"/>
                </a:solidFill>
                <a:latin typeface="Microsoft YaHei UI"/>
                <a:cs typeface="Microsoft YaHei UI"/>
              </a:rPr>
              <a:t>Thank</a:t>
            </a:r>
            <a:r>
              <a:rPr sz="9600" spc="-85" dirty="0">
                <a:solidFill>
                  <a:srgbClr val="404040"/>
                </a:solidFill>
                <a:latin typeface="Microsoft YaHei UI"/>
                <a:cs typeface="Microsoft YaHei UI"/>
              </a:rPr>
              <a:t> </a:t>
            </a:r>
            <a:r>
              <a:rPr sz="9600" spc="-20" dirty="0">
                <a:solidFill>
                  <a:srgbClr val="404040"/>
                </a:solidFill>
                <a:latin typeface="Microsoft YaHei UI"/>
                <a:cs typeface="Microsoft YaHei UI"/>
              </a:rPr>
              <a:t>you</a:t>
            </a:r>
            <a:endParaRPr sz="9600">
              <a:latin typeface="Microsoft YaHei UI"/>
              <a:cs typeface="Microsoft YaHei U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688CC6-1583-F061-1EE5-78363BF6CE97}"/>
              </a:ext>
            </a:extLst>
          </p:cNvPr>
          <p:cNvSpPr>
            <a:spLocks noGrp="1"/>
          </p:cNvSpPr>
          <p:nvPr>
            <p:ph type="title"/>
          </p:nvPr>
        </p:nvSpPr>
        <p:spPr>
          <a:xfrm>
            <a:off x="659993" y="842010"/>
            <a:ext cx="10872012" cy="430887"/>
          </a:xfrm>
        </p:spPr>
        <p:txBody>
          <a:bodyPr/>
          <a:lstStyle/>
          <a:p>
            <a:r>
              <a:rPr lang="en-US" altLang="zh-CN" dirty="0"/>
              <a:t>Motivation and goal</a:t>
            </a:r>
            <a:endParaRPr lang="zh-CN" altLang="en-US" dirty="0"/>
          </a:p>
        </p:txBody>
      </p:sp>
      <p:sp>
        <p:nvSpPr>
          <p:cNvPr id="3" name="文本占位符 2">
            <a:extLst>
              <a:ext uri="{FF2B5EF4-FFF2-40B4-BE49-F238E27FC236}">
                <a16:creationId xmlns:a16="http://schemas.microsoft.com/office/drawing/2014/main" id="{B8623B42-658E-6997-DBC5-CC7E4DF8B6BE}"/>
              </a:ext>
            </a:extLst>
          </p:cNvPr>
          <p:cNvSpPr>
            <a:spLocks noGrp="1"/>
          </p:cNvSpPr>
          <p:nvPr>
            <p:ph type="body" idx="1"/>
          </p:nvPr>
        </p:nvSpPr>
        <p:spPr>
          <a:xfrm>
            <a:off x="659993" y="1500632"/>
            <a:ext cx="10872012" cy="2893100"/>
          </a:xfrm>
        </p:spPr>
        <p:txBody>
          <a:bodyPr/>
          <a:lstStyle/>
          <a:p>
            <a:r>
              <a:rPr lang="en-US" altLang="zh-CN" sz="2800" dirty="0"/>
              <a:t>Motivation: </a:t>
            </a:r>
          </a:p>
          <a:p>
            <a:pPr marL="457200" indent="-457200">
              <a:buFont typeface="Wingdings" panose="05000000000000000000" pitchFamily="2" charset="2"/>
              <a:buChar char="l"/>
            </a:pPr>
            <a:r>
              <a:rPr lang="en-US" altLang="zh-CN" sz="2000" dirty="0"/>
              <a:t>The original Nerf has many limitations; For instance, it needs to know the pose matrix of the camera where each picture was taken</a:t>
            </a:r>
          </a:p>
          <a:p>
            <a:pPr marL="457200" indent="-457200">
              <a:buFont typeface="Wingdings" panose="05000000000000000000" pitchFamily="2" charset="2"/>
              <a:buChar char="l"/>
            </a:pPr>
            <a:endParaRPr lang="en-US" altLang="zh-CN" sz="2000" dirty="0"/>
          </a:p>
          <a:p>
            <a:pPr marL="457200" indent="-457200">
              <a:buFont typeface="Wingdings" panose="05000000000000000000" pitchFamily="2" charset="2"/>
              <a:buChar char="l"/>
            </a:pPr>
            <a:r>
              <a:rPr lang="en-US" altLang="zh-CN" sz="2000" dirty="0"/>
              <a:t>The research Nerf -- want to integrate the learning of pose information into the nerf training process, making use of the consistency of neural light field. But it is not that reasonable</a:t>
            </a:r>
          </a:p>
          <a:p>
            <a:pPr marL="457200" indent="-457200">
              <a:buFont typeface="Wingdings" panose="05000000000000000000" pitchFamily="2" charset="2"/>
              <a:buChar char="l"/>
            </a:pPr>
            <a:endParaRPr lang="en-US" altLang="zh-CN" sz="2000" dirty="0"/>
          </a:p>
          <a:p>
            <a:pPr marL="457200" indent="-457200">
              <a:buFont typeface="Wingdings" panose="05000000000000000000" pitchFamily="2" charset="2"/>
              <a:buChar char="l"/>
            </a:pPr>
            <a:r>
              <a:rPr lang="en-US" altLang="zh-CN" sz="2000" dirty="0"/>
              <a:t>If we could estimate the transformation of pose matrix, it would be easy to generate static scene from series images or videos.</a:t>
            </a:r>
          </a:p>
        </p:txBody>
      </p:sp>
      <p:sp>
        <p:nvSpPr>
          <p:cNvPr id="5" name="文本框 4">
            <a:extLst>
              <a:ext uri="{FF2B5EF4-FFF2-40B4-BE49-F238E27FC236}">
                <a16:creationId xmlns:a16="http://schemas.microsoft.com/office/drawing/2014/main" id="{EF57BF90-5394-0999-D6EB-026E091CC2EB}"/>
              </a:ext>
            </a:extLst>
          </p:cNvPr>
          <p:cNvSpPr txBox="1"/>
          <p:nvPr/>
        </p:nvSpPr>
        <p:spPr>
          <a:xfrm>
            <a:off x="533400" y="4969549"/>
            <a:ext cx="10465207" cy="1415772"/>
          </a:xfrm>
          <a:prstGeom prst="rect">
            <a:avLst/>
          </a:prstGeom>
          <a:noFill/>
        </p:spPr>
        <p:txBody>
          <a:bodyPr wrap="square">
            <a:spAutoFit/>
          </a:bodyPr>
          <a:lstStyle/>
          <a:p>
            <a:r>
              <a:rPr lang="en-US" altLang="zh-CN" sz="2800" dirty="0"/>
              <a:t>Goals:</a:t>
            </a:r>
          </a:p>
          <a:p>
            <a:pPr marL="342900" indent="-342900">
              <a:buFont typeface="Wingdings" panose="05000000000000000000" pitchFamily="2" charset="2"/>
              <a:buChar char="l"/>
            </a:pPr>
            <a:r>
              <a:rPr lang="en-US" altLang="zh-CN" sz="2000" dirty="0"/>
              <a:t> We want to estimate the transformation between two images, so if we get the information of one pose matrix, we could estimate all the pose matrix for other images.</a:t>
            </a:r>
          </a:p>
          <a:p>
            <a:pPr marL="285750" indent="-285750">
              <a:buFont typeface="Arial" panose="020B0604020202020204" pitchFamily="34" charset="0"/>
              <a:buChar char="•"/>
            </a:pPr>
            <a:endParaRPr lang="en-US" altLang="zh-CN" dirty="0"/>
          </a:p>
        </p:txBody>
      </p:sp>
    </p:spTree>
    <p:extLst>
      <p:ext uri="{BB962C8B-B14F-4D97-AF65-F5344CB8AC3E}">
        <p14:creationId xmlns:p14="http://schemas.microsoft.com/office/powerpoint/2010/main" val="3801470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838200"/>
            <a:ext cx="11201400" cy="443070"/>
          </a:xfrm>
          <a:prstGeom prst="rect">
            <a:avLst/>
          </a:prstGeom>
        </p:spPr>
        <p:txBody>
          <a:bodyPr vert="horz" wrap="square" lIns="0" tIns="12065" rIns="0" bIns="0" rtlCol="0">
            <a:spAutoFit/>
          </a:bodyPr>
          <a:lstStyle/>
          <a:p>
            <a:pPr marL="12700">
              <a:lnSpc>
                <a:spcPct val="100000"/>
              </a:lnSpc>
              <a:spcBef>
                <a:spcPts val="95"/>
              </a:spcBef>
            </a:pPr>
            <a:r>
              <a:rPr lang="en-US" spc="-10" dirty="0"/>
              <a:t>Nerf --                                                  </a:t>
            </a:r>
            <a:r>
              <a:rPr lang="en-US" spc="-10" dirty="0">
                <a:hlinkClick r:id="rId2"/>
              </a:rPr>
              <a:t>arxiv.org/abs/2102.07064</a:t>
            </a:r>
            <a:r>
              <a:rPr lang="en-US" spc="-10" dirty="0"/>
              <a:t> </a:t>
            </a:r>
            <a:endParaRPr spc="-10" dirty="0"/>
          </a:p>
        </p:txBody>
      </p:sp>
      <p:pic>
        <p:nvPicPr>
          <p:cNvPr id="5" name="图片 4">
            <a:extLst>
              <a:ext uri="{FF2B5EF4-FFF2-40B4-BE49-F238E27FC236}">
                <a16:creationId xmlns:a16="http://schemas.microsoft.com/office/drawing/2014/main" id="{B630E4F1-CE37-57FB-594E-26D581478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57" y="1272412"/>
            <a:ext cx="11765085" cy="2918588"/>
          </a:xfrm>
          <a:prstGeom prst="rect">
            <a:avLst/>
          </a:prstGeom>
        </p:spPr>
      </p:pic>
      <p:sp>
        <p:nvSpPr>
          <p:cNvPr id="9" name="文本框 8">
            <a:extLst>
              <a:ext uri="{FF2B5EF4-FFF2-40B4-BE49-F238E27FC236}">
                <a16:creationId xmlns:a16="http://schemas.microsoft.com/office/drawing/2014/main" id="{D99D20C2-7D98-E419-3C02-2D6811105BC5}"/>
              </a:ext>
            </a:extLst>
          </p:cNvPr>
          <p:cNvSpPr txBox="1"/>
          <p:nvPr/>
        </p:nvSpPr>
        <p:spPr>
          <a:xfrm>
            <a:off x="440361" y="4191000"/>
            <a:ext cx="11765085"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000" dirty="0">
                <a:solidFill>
                  <a:prstClr val="black"/>
                </a:solidFill>
                <a:latin typeface="Calibri"/>
                <a:ea typeface="宋体" panose="02010600030101010101" pitchFamily="2" charset="-122"/>
              </a:rPr>
              <a:t>The training process of nerf--, they use neural network to infer the intrinsic and extrinsic parameters of the camera pose matrix,  sampling points from a inferred direction and see the difference between sampling pixel and the pixel in original image. it is not reasonable, as if the direction you </a:t>
            </a:r>
            <a:r>
              <a:rPr lang="en-US" altLang="zh-CN" sz="2000" dirty="0" err="1">
                <a:solidFill>
                  <a:prstClr val="black"/>
                </a:solidFill>
                <a:latin typeface="Calibri"/>
                <a:ea typeface="宋体" panose="02010600030101010101" pitchFamily="2" charset="-122"/>
              </a:rPr>
              <a:t>infere</a:t>
            </a:r>
            <a:r>
              <a:rPr lang="en-US" altLang="zh-CN" sz="2000" dirty="0">
                <a:solidFill>
                  <a:prstClr val="black"/>
                </a:solidFill>
                <a:latin typeface="Calibri"/>
                <a:ea typeface="宋体" panose="02010600030101010101" pitchFamily="2" charset="-122"/>
              </a:rPr>
              <a:t> is totally wrong, it would frequently adjust the direction and regenerate neural radiance field, which is hard to converge</a:t>
            </a:r>
          </a:p>
          <a:p>
            <a:pPr marR="0" lvl="0" algn="l" defTabSz="914400" rtl="0" eaLnBrk="1" fontAlgn="auto" latinLnBrk="0" hangingPunct="1">
              <a:lnSpc>
                <a:spcPct val="100000"/>
              </a:lnSpc>
              <a:spcBef>
                <a:spcPts val="0"/>
              </a:spcBef>
              <a:spcAft>
                <a:spcPts val="0"/>
              </a:spcAft>
              <a:buClrTx/>
              <a:buSzTx/>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(PS. </a:t>
            </a:r>
            <a:r>
              <a:rPr lang="en-US" altLang="zh-CN" sz="2000" dirty="0">
                <a:solidFill>
                  <a:prstClr val="black"/>
                </a:solidFill>
                <a:latin typeface="Calibri"/>
                <a:ea typeface="宋体" panose="02010600030101010101" pitchFamily="2" charset="-122"/>
              </a:rPr>
              <a:t>They use Colmap to solve the cool start problem</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p>
          <a:p>
            <a:pPr marR="0" lvl="0" algn="l" defTabSz="914400" rtl="0" eaLnBrk="1" fontAlgn="auto" latinLnBrk="0" hangingPunct="1">
              <a:lnSpc>
                <a:spcPct val="100000"/>
              </a:lnSpc>
              <a:spcBef>
                <a:spcPts val="0"/>
              </a:spcBef>
              <a:spcAft>
                <a:spcPts val="0"/>
              </a:spcAft>
              <a:buClrTx/>
              <a:buSzTx/>
              <a:tabLst/>
              <a:defRPr/>
            </a:pPr>
            <a:endPar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000" dirty="0">
                <a:solidFill>
                  <a:prstClr val="black"/>
                </a:solidFill>
                <a:latin typeface="Calibri"/>
                <a:ea typeface="宋体" panose="02010600030101010101" pitchFamily="2" charset="-122"/>
              </a:rPr>
              <a:t>Another limitation of nerf- - is that the learning of pose matrix is bound with the training of nerf, which means it could be lack of generalization  (overfitting). It may need to be retrained in new scenes.</a:t>
            </a:r>
            <a:endPar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3151" y="790702"/>
            <a:ext cx="11138535" cy="443711"/>
          </a:xfrm>
          <a:prstGeom prst="rect">
            <a:avLst/>
          </a:prstGeom>
        </p:spPr>
        <p:txBody>
          <a:bodyPr vert="horz" wrap="square" lIns="0" tIns="12700" rIns="0" bIns="0" rtlCol="0">
            <a:spAutoFit/>
          </a:bodyPr>
          <a:lstStyle/>
          <a:p>
            <a:pPr marL="12700" marR="1374775">
              <a:lnSpc>
                <a:spcPct val="100000"/>
              </a:lnSpc>
              <a:spcBef>
                <a:spcPts val="100"/>
              </a:spcBef>
            </a:pPr>
            <a:r>
              <a:rPr lang="en-US" sz="2800" dirty="0">
                <a:latin typeface="Franklin Gothic Medium"/>
                <a:cs typeface="Franklin Gothic Medium"/>
              </a:rPr>
              <a:t>Optic field</a:t>
            </a:r>
            <a:endParaRPr sz="2800" dirty="0">
              <a:latin typeface="Franklin Gothic Medium"/>
              <a:cs typeface="Franklin Gothic Medium"/>
            </a:endParaRPr>
          </a:p>
        </p:txBody>
      </p:sp>
      <p:sp>
        <p:nvSpPr>
          <p:cNvPr id="6" name="文本框 5">
            <a:extLst>
              <a:ext uri="{FF2B5EF4-FFF2-40B4-BE49-F238E27FC236}">
                <a16:creationId xmlns:a16="http://schemas.microsoft.com/office/drawing/2014/main" id="{5EE28A52-BFF2-7EC6-1906-2715A57182BF}"/>
              </a:ext>
            </a:extLst>
          </p:cNvPr>
          <p:cNvSpPr txBox="1"/>
          <p:nvPr/>
        </p:nvSpPr>
        <p:spPr>
          <a:xfrm>
            <a:off x="354287" y="4191000"/>
            <a:ext cx="8484913" cy="2554545"/>
          </a:xfrm>
          <a:prstGeom prst="rect">
            <a:avLst/>
          </a:prstGeom>
          <a:noFill/>
        </p:spPr>
        <p:txBody>
          <a:bodyPr wrap="square">
            <a:spAutoFit/>
          </a:bodyPr>
          <a:lstStyle/>
          <a:p>
            <a:pPr marL="285750" indent="-285750">
              <a:buFont typeface="Arial" panose="020B0604020202020204" pitchFamily="34" charset="0"/>
              <a:buChar char="•"/>
            </a:pPr>
            <a:r>
              <a:rPr lang="en-US" altLang="zh-CN" sz="2000" dirty="0"/>
              <a:t>optic flow vector: the image motion of a scene point.</a:t>
            </a:r>
          </a:p>
          <a:p>
            <a:pPr marL="285750" indent="-285750">
              <a:buFont typeface="Arial" panose="020B0604020202020204" pitchFamily="34" charset="0"/>
              <a:buChar char="•"/>
            </a:pPr>
            <a:r>
              <a:rPr lang="en-US" altLang="zh-CN" sz="2000" dirty="0"/>
              <a:t>optic flow field: the collection of all the optic flow vectors</a:t>
            </a:r>
          </a:p>
          <a:p>
            <a:pPr marL="285750" indent="-285750">
              <a:buFont typeface="Arial" panose="020B0604020202020204" pitchFamily="34" charset="0"/>
              <a:buChar char="•"/>
            </a:pPr>
            <a:r>
              <a:rPr lang="en-US" altLang="zh-CN" sz="2000" dirty="0"/>
              <a:t>Given two images we could calculate the optic flow field by mapping all the points from image 1 to image 2.</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Good news: There are already a lot of mature technologies in this area, so we could make use of them, the flownet2 was used to generate the optic field for this project</a:t>
            </a:r>
          </a:p>
        </p:txBody>
      </p:sp>
      <p:pic>
        <p:nvPicPr>
          <p:cNvPr id="8" name="图片 7">
            <a:extLst>
              <a:ext uri="{FF2B5EF4-FFF2-40B4-BE49-F238E27FC236}">
                <a16:creationId xmlns:a16="http://schemas.microsoft.com/office/drawing/2014/main" id="{E8B93C76-CE39-EEE8-4DD9-F30ED2367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3265" y="1291206"/>
            <a:ext cx="3465584" cy="2599188"/>
          </a:xfrm>
          <a:prstGeom prst="rect">
            <a:avLst/>
          </a:prstGeom>
        </p:spPr>
      </p:pic>
      <p:pic>
        <p:nvPicPr>
          <p:cNvPr id="12" name="图片 11">
            <a:extLst>
              <a:ext uri="{FF2B5EF4-FFF2-40B4-BE49-F238E27FC236}">
                <a16:creationId xmlns:a16="http://schemas.microsoft.com/office/drawing/2014/main" id="{7C08BB38-FB11-7031-D735-10128759A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376" y="1350074"/>
            <a:ext cx="3308603" cy="2481452"/>
          </a:xfrm>
          <a:prstGeom prst="rect">
            <a:avLst/>
          </a:prstGeom>
        </p:spPr>
      </p:pic>
      <p:pic>
        <p:nvPicPr>
          <p:cNvPr id="14" name="图片 13">
            <a:extLst>
              <a:ext uri="{FF2B5EF4-FFF2-40B4-BE49-F238E27FC236}">
                <a16:creationId xmlns:a16="http://schemas.microsoft.com/office/drawing/2014/main" id="{2579A017-5E10-1624-7610-7823494F7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350074"/>
            <a:ext cx="3465584" cy="25403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776130"/>
            <a:ext cx="6121807" cy="443070"/>
          </a:xfrm>
          <a:prstGeom prst="rect">
            <a:avLst/>
          </a:prstGeom>
        </p:spPr>
        <p:txBody>
          <a:bodyPr vert="horz" wrap="square" lIns="0" tIns="12065" rIns="0" bIns="0" rtlCol="0">
            <a:spAutoFit/>
          </a:bodyPr>
          <a:lstStyle/>
          <a:p>
            <a:pPr marL="12700">
              <a:lnSpc>
                <a:spcPct val="100000"/>
              </a:lnSpc>
              <a:spcBef>
                <a:spcPts val="95"/>
              </a:spcBef>
            </a:pPr>
            <a:r>
              <a:rPr lang="en-US" spc="-10" dirty="0"/>
              <a:t>Why optic field</a:t>
            </a:r>
          </a:p>
        </p:txBody>
      </p:sp>
      <p:pic>
        <p:nvPicPr>
          <p:cNvPr id="3" name="图片 2">
            <a:extLst>
              <a:ext uri="{FF2B5EF4-FFF2-40B4-BE49-F238E27FC236}">
                <a16:creationId xmlns:a16="http://schemas.microsoft.com/office/drawing/2014/main" id="{4E541003-6735-A90D-BDDD-07209B19B12B}"/>
              </a:ext>
            </a:extLst>
          </p:cNvPr>
          <p:cNvPicPr>
            <a:picLocks noChangeAspect="1"/>
          </p:cNvPicPr>
          <p:nvPr/>
        </p:nvPicPr>
        <p:blipFill>
          <a:blip r:embed="rId2"/>
          <a:stretch>
            <a:fillRect/>
          </a:stretch>
        </p:blipFill>
        <p:spPr>
          <a:xfrm>
            <a:off x="457200" y="1193800"/>
            <a:ext cx="8496300" cy="56642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9993" y="842010"/>
            <a:ext cx="7798207" cy="443070"/>
          </a:xfrm>
          <a:prstGeom prst="rect">
            <a:avLst/>
          </a:prstGeom>
        </p:spPr>
        <p:txBody>
          <a:bodyPr vert="horz" wrap="square" lIns="0" tIns="12065" rIns="0" bIns="0" rtlCol="0">
            <a:spAutoFit/>
          </a:bodyPr>
          <a:lstStyle/>
          <a:p>
            <a:pPr marL="12700">
              <a:lnSpc>
                <a:spcPct val="100000"/>
              </a:lnSpc>
              <a:spcBef>
                <a:spcPts val="95"/>
              </a:spcBef>
            </a:pPr>
            <a:r>
              <a:rPr lang="en-US" spc="-5" dirty="0"/>
              <a:t>Pattern of optic field</a:t>
            </a:r>
            <a:endParaRPr spc="-5" dirty="0"/>
          </a:p>
        </p:txBody>
      </p:sp>
      <p:sp>
        <p:nvSpPr>
          <p:cNvPr id="7" name="文本框 6">
            <a:extLst>
              <a:ext uri="{FF2B5EF4-FFF2-40B4-BE49-F238E27FC236}">
                <a16:creationId xmlns:a16="http://schemas.microsoft.com/office/drawing/2014/main" id="{CEA2D9CC-11E8-5099-0B48-A1906464B350}"/>
              </a:ext>
            </a:extLst>
          </p:cNvPr>
          <p:cNvSpPr txBox="1"/>
          <p:nvPr/>
        </p:nvSpPr>
        <p:spPr>
          <a:xfrm>
            <a:off x="3078956" y="3244334"/>
            <a:ext cx="6157912" cy="369332"/>
          </a:xfrm>
          <a:prstGeom prst="rect">
            <a:avLst/>
          </a:prstGeom>
          <a:noFill/>
        </p:spPr>
        <p:txBody>
          <a:bodyPr wrap="square">
            <a:spAutoFit/>
          </a:bodyPr>
          <a:lstStyle/>
          <a:p>
            <a:endParaRPr lang="zh-CN" altLang="en-US" dirty="0"/>
          </a:p>
        </p:txBody>
      </p:sp>
      <p:sp>
        <p:nvSpPr>
          <p:cNvPr id="9" name="文本框 8">
            <a:extLst>
              <a:ext uri="{FF2B5EF4-FFF2-40B4-BE49-F238E27FC236}">
                <a16:creationId xmlns:a16="http://schemas.microsoft.com/office/drawing/2014/main" id="{860D36C0-F681-F672-813B-E31B4372C5CE}"/>
              </a:ext>
            </a:extLst>
          </p:cNvPr>
          <p:cNvSpPr txBox="1"/>
          <p:nvPr/>
        </p:nvSpPr>
        <p:spPr>
          <a:xfrm>
            <a:off x="3078956" y="3244334"/>
            <a:ext cx="6157912" cy="369332"/>
          </a:xfrm>
          <a:prstGeom prst="rect">
            <a:avLst/>
          </a:prstGeom>
          <a:noFill/>
        </p:spPr>
        <p:txBody>
          <a:bodyPr wrap="square">
            <a:spAutoFit/>
          </a:bodyPr>
          <a:lstStyle/>
          <a:p>
            <a:endParaRPr lang="zh-CN" altLang="en-US" dirty="0"/>
          </a:p>
        </p:txBody>
      </p:sp>
      <p:pic>
        <p:nvPicPr>
          <p:cNvPr id="5" name="图片 4">
            <a:extLst>
              <a:ext uri="{FF2B5EF4-FFF2-40B4-BE49-F238E27FC236}">
                <a16:creationId xmlns:a16="http://schemas.microsoft.com/office/drawing/2014/main" id="{336EE296-CF4D-DAE6-B4CE-F1DAD67DA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200" y="1420024"/>
            <a:ext cx="3473195" cy="2604896"/>
          </a:xfrm>
          <a:prstGeom prst="rect">
            <a:avLst/>
          </a:prstGeom>
        </p:spPr>
      </p:pic>
      <p:pic>
        <p:nvPicPr>
          <p:cNvPr id="8" name="图片 7">
            <a:extLst>
              <a:ext uri="{FF2B5EF4-FFF2-40B4-BE49-F238E27FC236}">
                <a16:creationId xmlns:a16="http://schemas.microsoft.com/office/drawing/2014/main" id="{3D1F12EF-0F37-D66F-9D0C-28CE19643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05" y="1435264"/>
            <a:ext cx="3473195" cy="2604896"/>
          </a:xfrm>
          <a:prstGeom prst="rect">
            <a:avLst/>
          </a:prstGeom>
        </p:spPr>
      </p:pic>
      <p:pic>
        <p:nvPicPr>
          <p:cNvPr id="13" name="图片 12">
            <a:extLst>
              <a:ext uri="{FF2B5EF4-FFF2-40B4-BE49-F238E27FC236}">
                <a16:creationId xmlns:a16="http://schemas.microsoft.com/office/drawing/2014/main" id="{B0D15B78-1E0E-E4C9-0BF3-9D7D03A1C3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4006" y="1435264"/>
            <a:ext cx="3473195" cy="2604897"/>
          </a:xfrm>
          <a:prstGeom prst="rect">
            <a:avLst/>
          </a:prstGeom>
        </p:spPr>
      </p:pic>
      <p:pic>
        <p:nvPicPr>
          <p:cNvPr id="14" name="图片 13">
            <a:extLst>
              <a:ext uri="{FF2B5EF4-FFF2-40B4-BE49-F238E27FC236}">
                <a16:creationId xmlns:a16="http://schemas.microsoft.com/office/drawing/2014/main" id="{A547247A-1B29-0B1E-FA1D-F63B18505BC7}"/>
              </a:ext>
            </a:extLst>
          </p:cNvPr>
          <p:cNvPicPr>
            <a:picLocks noChangeAspect="1"/>
          </p:cNvPicPr>
          <p:nvPr/>
        </p:nvPicPr>
        <p:blipFill>
          <a:blip r:embed="rId5"/>
          <a:stretch>
            <a:fillRect/>
          </a:stretch>
        </p:blipFill>
        <p:spPr>
          <a:xfrm>
            <a:off x="627587" y="4152942"/>
            <a:ext cx="3475021" cy="2609314"/>
          </a:xfrm>
          <a:prstGeom prst="rect">
            <a:avLst/>
          </a:prstGeom>
        </p:spPr>
      </p:pic>
      <p:pic>
        <p:nvPicPr>
          <p:cNvPr id="22" name="图片 21">
            <a:extLst>
              <a:ext uri="{FF2B5EF4-FFF2-40B4-BE49-F238E27FC236}">
                <a16:creationId xmlns:a16="http://schemas.microsoft.com/office/drawing/2014/main" id="{AB4E9A0C-A417-8FED-973B-5EAEF6B371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632" y="4183422"/>
            <a:ext cx="3479085" cy="2609314"/>
          </a:xfrm>
          <a:prstGeom prst="rect">
            <a:avLst/>
          </a:prstGeom>
        </p:spPr>
      </p:pic>
      <p:pic>
        <p:nvPicPr>
          <p:cNvPr id="24" name="图片 23">
            <a:extLst>
              <a:ext uri="{FF2B5EF4-FFF2-40B4-BE49-F238E27FC236}">
                <a16:creationId xmlns:a16="http://schemas.microsoft.com/office/drawing/2014/main" id="{F5B4327D-1B9C-D5A0-3730-4733672EA8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27044" y="4152942"/>
            <a:ext cx="3562350" cy="267176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C699FC13-5108-8D1C-37DA-10983C9B14FD}"/>
              </a:ext>
            </a:extLst>
          </p:cNvPr>
          <p:cNvSpPr txBox="1">
            <a:spLocks noGrp="1"/>
          </p:cNvSpPr>
          <p:nvPr>
            <p:ph type="title"/>
          </p:nvPr>
        </p:nvSpPr>
        <p:spPr>
          <a:xfrm>
            <a:off x="533400" y="776130"/>
            <a:ext cx="6121807" cy="443070"/>
          </a:xfrm>
          <a:prstGeom prst="rect">
            <a:avLst/>
          </a:prstGeom>
        </p:spPr>
        <p:txBody>
          <a:bodyPr vert="horz" wrap="square" lIns="0" tIns="12065" rIns="0" bIns="0" rtlCol="0">
            <a:spAutoFit/>
          </a:bodyPr>
          <a:lstStyle/>
          <a:p>
            <a:pPr marL="12700">
              <a:lnSpc>
                <a:spcPct val="100000"/>
              </a:lnSpc>
              <a:spcBef>
                <a:spcPts val="95"/>
              </a:spcBef>
            </a:pPr>
            <a:r>
              <a:rPr lang="en-US" spc="-10" dirty="0"/>
              <a:t>Camera pose matrix</a:t>
            </a:r>
          </a:p>
        </p:txBody>
      </p:sp>
      <p:pic>
        <p:nvPicPr>
          <p:cNvPr id="2" name="图片 1">
            <a:extLst>
              <a:ext uri="{FF2B5EF4-FFF2-40B4-BE49-F238E27FC236}">
                <a16:creationId xmlns:a16="http://schemas.microsoft.com/office/drawing/2014/main" id="{C6097657-283B-3D8A-FB65-CDD05A8E7253}"/>
              </a:ext>
            </a:extLst>
          </p:cNvPr>
          <p:cNvPicPr>
            <a:picLocks noChangeAspect="1"/>
          </p:cNvPicPr>
          <p:nvPr/>
        </p:nvPicPr>
        <p:blipFill>
          <a:blip r:embed="rId2"/>
          <a:stretch>
            <a:fillRect/>
          </a:stretch>
        </p:blipFill>
        <p:spPr>
          <a:xfrm>
            <a:off x="5257800" y="1295400"/>
            <a:ext cx="6195448" cy="1981200"/>
          </a:xfrm>
          <a:prstGeom prst="rect">
            <a:avLst/>
          </a:prstGeom>
        </p:spPr>
      </p:pic>
      <p:sp>
        <p:nvSpPr>
          <p:cNvPr id="7" name="文本框 6">
            <a:extLst>
              <a:ext uri="{FF2B5EF4-FFF2-40B4-BE49-F238E27FC236}">
                <a16:creationId xmlns:a16="http://schemas.microsoft.com/office/drawing/2014/main" id="{137A390F-CD38-5DA6-7710-3C52576B9F28}"/>
              </a:ext>
            </a:extLst>
          </p:cNvPr>
          <p:cNvSpPr txBox="1"/>
          <p:nvPr/>
        </p:nvSpPr>
        <p:spPr>
          <a:xfrm>
            <a:off x="533400" y="3310129"/>
            <a:ext cx="11353800" cy="3416320"/>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Pose matrix contains the intrinsic and extrinsic information of the camera.</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To make it easy to understand,  the first three columns of vectors are the x, y, and z axes of the camera direction in the real world coordinate system, and t1, t2, and t3 are the camera positions. The last three parameters (intrinsic) represent the height and width of the image, and the focal length of the lens.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We assume </a:t>
            </a:r>
            <a:r>
              <a:rPr kumimoji="0" lang="en-US" altLang="zh-CN" sz="2400" b="0"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th</a:t>
            </a:r>
            <a:r>
              <a:rPr lang="en-US" altLang="zh-CN" sz="2400" dirty="0">
                <a:solidFill>
                  <a:prstClr val="black"/>
                </a:solidFill>
                <a:latin typeface="Calibri"/>
                <a:ea typeface="宋体" panose="02010600030101010101" pitchFamily="2" charset="-122"/>
              </a:rPr>
              <a:t>at the extrinsic parameters are known in this project, we’d</a:t>
            </a:r>
          </a:p>
          <a:p>
            <a:pPr marR="0" lvl="0" algn="l" defTabSz="914400" rtl="0" eaLnBrk="1" fontAlgn="auto" latinLnBrk="0" hangingPunct="1">
              <a:lnSpc>
                <a:spcPct val="100000"/>
              </a:lnSpc>
              <a:spcBef>
                <a:spcPts val="0"/>
              </a:spcBef>
              <a:spcAft>
                <a:spcPts val="0"/>
              </a:spcAft>
              <a:buClrTx/>
              <a:buSzTx/>
              <a:tabLst/>
              <a:defRPr/>
            </a:pPr>
            <a:r>
              <a:rPr lang="en-US" altLang="zh-CN" sz="2400" dirty="0">
                <a:solidFill>
                  <a:prstClr val="black"/>
                </a:solidFill>
                <a:latin typeface="Calibri"/>
                <a:ea typeface="宋体" panose="02010600030101010101" pitchFamily="2" charset="-122"/>
              </a:rPr>
              <a:t>      like to estimate the transformation of [R  T] matrix</a:t>
            </a:r>
            <a:endPar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8" name="图片 7">
            <a:extLst>
              <a:ext uri="{FF2B5EF4-FFF2-40B4-BE49-F238E27FC236}">
                <a16:creationId xmlns:a16="http://schemas.microsoft.com/office/drawing/2014/main" id="{76A3C653-6E3E-EAF4-DB11-C6F66E160CB5}"/>
              </a:ext>
            </a:extLst>
          </p:cNvPr>
          <p:cNvPicPr>
            <a:picLocks noChangeAspect="1"/>
          </p:cNvPicPr>
          <p:nvPr/>
        </p:nvPicPr>
        <p:blipFill>
          <a:blip r:embed="rId3"/>
          <a:stretch>
            <a:fillRect/>
          </a:stretch>
        </p:blipFill>
        <p:spPr>
          <a:xfrm>
            <a:off x="304800" y="1580959"/>
            <a:ext cx="4770572" cy="1695641"/>
          </a:xfrm>
          <a:prstGeom prst="rect">
            <a:avLst/>
          </a:prstGeom>
        </p:spPr>
      </p:pic>
    </p:spTree>
    <p:extLst>
      <p:ext uri="{BB962C8B-B14F-4D97-AF65-F5344CB8AC3E}">
        <p14:creationId xmlns:p14="http://schemas.microsoft.com/office/powerpoint/2010/main" val="19425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C699FC13-5108-8D1C-37DA-10983C9B14FD}"/>
              </a:ext>
            </a:extLst>
          </p:cNvPr>
          <p:cNvSpPr txBox="1">
            <a:spLocks noGrp="1"/>
          </p:cNvSpPr>
          <p:nvPr>
            <p:ph type="title"/>
          </p:nvPr>
        </p:nvSpPr>
        <p:spPr>
          <a:xfrm>
            <a:off x="533400" y="776130"/>
            <a:ext cx="6121807" cy="443070"/>
          </a:xfrm>
          <a:prstGeom prst="rect">
            <a:avLst/>
          </a:prstGeom>
        </p:spPr>
        <p:txBody>
          <a:bodyPr vert="horz" wrap="square" lIns="0" tIns="12065" rIns="0" bIns="0" rtlCol="0">
            <a:spAutoFit/>
          </a:bodyPr>
          <a:lstStyle/>
          <a:p>
            <a:pPr marL="12700">
              <a:lnSpc>
                <a:spcPct val="100000"/>
              </a:lnSpc>
              <a:spcBef>
                <a:spcPts val="95"/>
              </a:spcBef>
            </a:pPr>
            <a:r>
              <a:rPr lang="en-US" spc="-10" dirty="0"/>
              <a:t>Transformation of camera</a:t>
            </a:r>
          </a:p>
        </p:txBody>
      </p:sp>
      <p:pic>
        <p:nvPicPr>
          <p:cNvPr id="4" name="图片 3">
            <a:extLst>
              <a:ext uri="{FF2B5EF4-FFF2-40B4-BE49-F238E27FC236}">
                <a16:creationId xmlns:a16="http://schemas.microsoft.com/office/drawing/2014/main" id="{634505B4-1A06-510F-5C21-4A4B09C96DD5}"/>
              </a:ext>
            </a:extLst>
          </p:cNvPr>
          <p:cNvPicPr>
            <a:picLocks noChangeAspect="1"/>
          </p:cNvPicPr>
          <p:nvPr/>
        </p:nvPicPr>
        <p:blipFill>
          <a:blip r:embed="rId2"/>
          <a:stretch>
            <a:fillRect/>
          </a:stretch>
        </p:blipFill>
        <p:spPr>
          <a:xfrm>
            <a:off x="838200" y="1219200"/>
            <a:ext cx="4267200" cy="3035726"/>
          </a:xfrm>
          <a:prstGeom prst="rect">
            <a:avLst/>
          </a:prstGeom>
        </p:spPr>
      </p:pic>
      <p:pic>
        <p:nvPicPr>
          <p:cNvPr id="5" name="图片 4">
            <a:extLst>
              <a:ext uri="{FF2B5EF4-FFF2-40B4-BE49-F238E27FC236}">
                <a16:creationId xmlns:a16="http://schemas.microsoft.com/office/drawing/2014/main" id="{8F54358C-CE0B-BD7D-9B5C-62E999F9D00B}"/>
              </a:ext>
            </a:extLst>
          </p:cNvPr>
          <p:cNvPicPr>
            <a:picLocks noChangeAspect="1"/>
          </p:cNvPicPr>
          <p:nvPr/>
        </p:nvPicPr>
        <p:blipFill>
          <a:blip r:embed="rId3"/>
          <a:stretch>
            <a:fillRect/>
          </a:stretch>
        </p:blipFill>
        <p:spPr>
          <a:xfrm>
            <a:off x="5816101" y="1295400"/>
            <a:ext cx="6324174" cy="2182368"/>
          </a:xfrm>
          <a:prstGeom prst="rect">
            <a:avLst/>
          </a:prstGeom>
        </p:spPr>
      </p:pic>
      <p:pic>
        <p:nvPicPr>
          <p:cNvPr id="11" name="图片 10">
            <a:extLst>
              <a:ext uri="{FF2B5EF4-FFF2-40B4-BE49-F238E27FC236}">
                <a16:creationId xmlns:a16="http://schemas.microsoft.com/office/drawing/2014/main" id="{7EC4092E-53D8-C571-A86F-10506C1330BD}"/>
              </a:ext>
            </a:extLst>
          </p:cNvPr>
          <p:cNvPicPr>
            <a:picLocks noChangeAspect="1"/>
          </p:cNvPicPr>
          <p:nvPr/>
        </p:nvPicPr>
        <p:blipFill>
          <a:blip r:embed="rId4"/>
          <a:stretch>
            <a:fillRect/>
          </a:stretch>
        </p:blipFill>
        <p:spPr>
          <a:xfrm>
            <a:off x="838200" y="4162109"/>
            <a:ext cx="6089715" cy="2086291"/>
          </a:xfrm>
          <a:prstGeom prst="rect">
            <a:avLst/>
          </a:prstGeom>
        </p:spPr>
      </p:pic>
      <p:pic>
        <p:nvPicPr>
          <p:cNvPr id="8" name="图片 7">
            <a:extLst>
              <a:ext uri="{FF2B5EF4-FFF2-40B4-BE49-F238E27FC236}">
                <a16:creationId xmlns:a16="http://schemas.microsoft.com/office/drawing/2014/main" id="{454A785E-228D-B3BA-1E1F-F6770CC8E87A}"/>
              </a:ext>
            </a:extLst>
          </p:cNvPr>
          <p:cNvPicPr>
            <a:picLocks noChangeAspect="1"/>
          </p:cNvPicPr>
          <p:nvPr/>
        </p:nvPicPr>
        <p:blipFill>
          <a:blip r:embed="rId5"/>
          <a:stretch>
            <a:fillRect/>
          </a:stretch>
        </p:blipFill>
        <p:spPr>
          <a:xfrm>
            <a:off x="5715000" y="4254926"/>
            <a:ext cx="5925312" cy="1828800"/>
          </a:xfrm>
          <a:prstGeom prst="rect">
            <a:avLst/>
          </a:prstGeom>
        </p:spPr>
      </p:pic>
    </p:spTree>
    <p:extLst>
      <p:ext uri="{BB962C8B-B14F-4D97-AF65-F5344CB8AC3E}">
        <p14:creationId xmlns:p14="http://schemas.microsoft.com/office/powerpoint/2010/main" val="691164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C699FC13-5108-8D1C-37DA-10983C9B14FD}"/>
              </a:ext>
            </a:extLst>
          </p:cNvPr>
          <p:cNvSpPr txBox="1">
            <a:spLocks noGrp="1"/>
          </p:cNvSpPr>
          <p:nvPr>
            <p:ph type="title"/>
          </p:nvPr>
        </p:nvSpPr>
        <p:spPr>
          <a:xfrm>
            <a:off x="533400" y="776130"/>
            <a:ext cx="6121807" cy="443070"/>
          </a:xfrm>
          <a:prstGeom prst="rect">
            <a:avLst/>
          </a:prstGeom>
        </p:spPr>
        <p:txBody>
          <a:bodyPr vert="horz" wrap="square" lIns="0" tIns="12065" rIns="0" bIns="0" rtlCol="0">
            <a:spAutoFit/>
          </a:bodyPr>
          <a:lstStyle/>
          <a:p>
            <a:pPr marL="12700">
              <a:lnSpc>
                <a:spcPct val="100000"/>
              </a:lnSpc>
              <a:spcBef>
                <a:spcPts val="95"/>
              </a:spcBef>
            </a:pPr>
            <a:r>
              <a:rPr lang="en-US" spc="-10" dirty="0"/>
              <a:t>Transformation of camera</a:t>
            </a:r>
          </a:p>
        </p:txBody>
      </p:sp>
      <p:pic>
        <p:nvPicPr>
          <p:cNvPr id="2" name="图片 1">
            <a:extLst>
              <a:ext uri="{FF2B5EF4-FFF2-40B4-BE49-F238E27FC236}">
                <a16:creationId xmlns:a16="http://schemas.microsoft.com/office/drawing/2014/main" id="{A681DDA2-BC1B-83B2-FBB3-9D19E2E5B9A9}"/>
              </a:ext>
            </a:extLst>
          </p:cNvPr>
          <p:cNvPicPr>
            <a:picLocks noChangeAspect="1"/>
          </p:cNvPicPr>
          <p:nvPr/>
        </p:nvPicPr>
        <p:blipFill>
          <a:blip r:embed="rId2"/>
          <a:stretch>
            <a:fillRect/>
          </a:stretch>
        </p:blipFill>
        <p:spPr>
          <a:xfrm>
            <a:off x="24809" y="1676400"/>
            <a:ext cx="7138987" cy="4270529"/>
          </a:xfrm>
          <a:prstGeom prst="rect">
            <a:avLst/>
          </a:prstGeom>
        </p:spPr>
      </p:pic>
      <p:pic>
        <p:nvPicPr>
          <p:cNvPr id="6" name="图片 5">
            <a:extLst>
              <a:ext uri="{FF2B5EF4-FFF2-40B4-BE49-F238E27FC236}">
                <a16:creationId xmlns:a16="http://schemas.microsoft.com/office/drawing/2014/main" id="{86E34922-974A-E507-6E6D-AFB62EED4966}"/>
              </a:ext>
            </a:extLst>
          </p:cNvPr>
          <p:cNvPicPr>
            <a:picLocks noChangeAspect="1"/>
          </p:cNvPicPr>
          <p:nvPr/>
        </p:nvPicPr>
        <p:blipFill>
          <a:blip r:embed="rId3"/>
          <a:stretch>
            <a:fillRect/>
          </a:stretch>
        </p:blipFill>
        <p:spPr>
          <a:xfrm>
            <a:off x="6477000" y="1676400"/>
            <a:ext cx="5536793" cy="1633352"/>
          </a:xfrm>
          <a:prstGeom prst="rect">
            <a:avLst/>
          </a:prstGeom>
        </p:spPr>
      </p:pic>
      <p:sp>
        <p:nvSpPr>
          <p:cNvPr id="8" name="文本框 7">
            <a:extLst>
              <a:ext uri="{FF2B5EF4-FFF2-40B4-BE49-F238E27FC236}">
                <a16:creationId xmlns:a16="http://schemas.microsoft.com/office/drawing/2014/main" id="{57E6E54B-EC30-5A17-C1DB-DFB189878E36}"/>
              </a:ext>
            </a:extLst>
          </p:cNvPr>
          <p:cNvSpPr txBox="1"/>
          <p:nvPr/>
        </p:nvSpPr>
        <p:spPr>
          <a:xfrm>
            <a:off x="6655207" y="3309752"/>
            <a:ext cx="5358586" cy="230832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If we assume camera 1 is on world coordinate system XYZ, camera 2 is on coordinate system </a:t>
            </a:r>
            <a:r>
              <a:rPr kumimoji="0" lang="en-US" altLang="zh-CN" sz="2400" b="0"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xyz</a:t>
            </a:r>
            <a:r>
              <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Then the formula on the left represents the pixels in camera 2 and the formula on the right represents the pixels in camera 1.</a:t>
            </a:r>
          </a:p>
        </p:txBody>
      </p:sp>
    </p:spTree>
    <p:extLst>
      <p:ext uri="{BB962C8B-B14F-4D97-AF65-F5344CB8AC3E}">
        <p14:creationId xmlns:p14="http://schemas.microsoft.com/office/powerpoint/2010/main" val="534864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1158</Words>
  <Application>Microsoft Office PowerPoint</Application>
  <PresentationFormat>宽屏</PresentationFormat>
  <Paragraphs>86</Paragraphs>
  <Slides>19</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Microsoft YaHei UI</vt:lpstr>
      <vt:lpstr>等线</vt:lpstr>
      <vt:lpstr>Arial</vt:lpstr>
      <vt:lpstr>Calibri</vt:lpstr>
      <vt:lpstr>Cambria</vt:lpstr>
      <vt:lpstr>Franklin Gothic Medium</vt:lpstr>
      <vt:lpstr>Wingdings</vt:lpstr>
      <vt:lpstr>Office Theme</vt:lpstr>
      <vt:lpstr>Final presentation</vt:lpstr>
      <vt:lpstr>Motivation and goal</vt:lpstr>
      <vt:lpstr>Nerf --                                                  arxiv.org/abs/2102.07064 </vt:lpstr>
      <vt:lpstr>PowerPoint 演示文稿</vt:lpstr>
      <vt:lpstr>Why optic field</vt:lpstr>
      <vt:lpstr>Pattern of optic field</vt:lpstr>
      <vt:lpstr>Camera pose matrix</vt:lpstr>
      <vt:lpstr>Transformation of camera</vt:lpstr>
      <vt:lpstr>Transformation of camera</vt:lpstr>
      <vt:lpstr>Relation between transformation and optic field</vt:lpstr>
      <vt:lpstr>Training process</vt:lpstr>
      <vt:lpstr>Transformation Net</vt:lpstr>
      <vt:lpstr> Dataset</vt:lpstr>
      <vt:lpstr>Dataset</vt:lpstr>
      <vt:lpstr>Data preprocessing</vt:lpstr>
      <vt:lpstr>Result</vt:lpstr>
      <vt:lpstr>Limitation and future works</vt:lpstr>
      <vt:lpstr>Contribution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center temperature control system  with reinforcement learning</dc:title>
  <dc:creator>单 晨峰</dc:creator>
  <cp:lastModifiedBy>Chenfeng Shan</cp:lastModifiedBy>
  <cp:revision>59</cp:revision>
  <dcterms:created xsi:type="dcterms:W3CDTF">2022-06-16T19:53:28Z</dcterms:created>
  <dcterms:modified xsi:type="dcterms:W3CDTF">2023-04-24T17:30:55Z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2022-02-01T00:00:00Z</vt:filetime>
  </property>
  <property fmtid="{D5CDD505-2E9C-101B-9397-08002B2CF9AE}" pid="3" name="Creator">
    <vt:lpwstr>Microsoft® PowerPoint® 适用于 Microsoft 365</vt:lpwstr>
  </property>
  <property fmtid="{D5CDD505-2E9C-101B-9397-08002B2CF9AE}" pid="4" name="LastSaved">
    <vt:filetime>2022-06-16T00:00:00Z</vt:filetime>
  </property>
</Properties>
</file>